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662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nstantia" panose="02030602050306030303" pitchFamily="18" charset="0"/>
      <p:regular r:id="rId40"/>
      <p:bold r:id="rId41"/>
      <p:italic r:id="rId42"/>
      <p:boldItalic r:id="rId43"/>
    </p:embeddedFont>
    <p:embeddedFont>
      <p:font typeface="Gentium Book Basic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 rot="5400000">
            <a:off x="2377440" y="15240"/>
            <a:ext cx="438912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title"/>
          </p:nvPr>
        </p:nvSpPr>
        <p:spPr>
          <a:xfrm rot="5400000">
            <a:off x="5052218" y="2491583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 rot="5400000">
            <a:off x="861219" y="510383"/>
            <a:ext cx="521176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sz="5600" b="1" i="0" u="none" strike="noStrike" cap="non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/>
          <a:lstStyle>
            <a:lvl1pPr marR="45720" lvl="0" algn="r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ctr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  <a:defRPr sz="5600" b="1" i="0" u="none" strike="noStrike" cap="non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sz="5600" b="1" i="0" u="none" strike="noStrike" cap="non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/>
          <a:lstStyle>
            <a:lvl1pPr marR="45720" lvl="0" algn="r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ctr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  <a:defRPr sz="5600" b="1" i="0" u="none" strike="noStrike" cap="non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2894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2894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/>
          <a:lstStyle>
            <a:lvl1pPr marL="457200" marR="0" lvl="0" indent="-361315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0861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94639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4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/>
          <a:lstStyle>
            <a:lvl1pPr marL="457200" marR="0" lvl="0" indent="-361315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0861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94639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33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2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/>
          <a:lstStyle>
            <a:lvl1pPr marL="457200" marR="0" lvl="0" indent="-39751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68935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/>
          <p:nvPr/>
        </p:nvSpPr>
        <p:spPr>
          <a:xfrm rot="-10380000" flipH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500" dir="7500000" sx="98500" sy="100080" kx="1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2" name="Google Shape;72;p10"/>
          <p:cNvSpPr/>
          <p:nvPr/>
        </p:nvSpPr>
        <p:spPr>
          <a:xfrm rot="-10380000" flipH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  <a:effectLst>
            <a:outerShdw blurRad="19685" dist="6350" dir="12900000" algn="tl" rotWithShape="0">
              <a:srgbClr val="000000">
                <a:alpha val="4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45700" rIns="45700" bIns="45700" anchor="t" anchorCtr="0"/>
          <a:lstStyle>
            <a:lvl1pPr marL="457200" marR="0" lvl="0" indent="-22860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ts val="1235"/>
              <a:buFont typeface="Noto Sans Symbols"/>
              <a:buNone/>
              <a:defRPr sz="1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93369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7305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Char char="●"/>
              <a:defRPr sz="1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65747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65747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304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/>
          <p:nvPr/>
        </p:nvSpPr>
        <p:spPr>
          <a:xfrm rot="10800000" flipH="1">
            <a:off x="-9525" y="5816600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0" name="Google Shape;80;p10"/>
          <p:cNvSpPr/>
          <p:nvPr/>
        </p:nvSpPr>
        <p:spPr>
          <a:xfrm rot="10800000" flipH="1">
            <a:off x="4381500" y="6219825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5000" sy="65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9525" y="-7144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4381500" y="-7144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7" name="Google Shape;17;p1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18" name="Google Shape;18;p1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avLst/>
              <a:gdLst/>
              <a:ahLst/>
              <a:cxnLst/>
              <a:rect l="l" t="t" r="r" b="b"/>
              <a:pathLst>
                <a:path w="5772" h="1055" extrusionOk="0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avLst/>
              <a:gdLst/>
              <a:ahLst/>
              <a:cxnLst/>
              <a:rect l="l" t="t" r="r" b="b"/>
              <a:pathLst>
                <a:path w="5766" h="854" extrusionOk="0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alphaModFix/>
          </a:blip>
          <a:tile tx="0" ty="0" sx="65000" sy="65000" flip="none" algn="tl"/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-9525" y="-7144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4381500" y="-7144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1" name="Google Shape;101;p13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102" name="Google Shape;102;p13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avLst/>
              <a:gdLst/>
              <a:ahLst/>
              <a:cxnLst/>
              <a:rect l="l" t="t" r="r" b="b"/>
              <a:pathLst>
                <a:path w="5772" h="1055" extrusionOk="0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avLst/>
              <a:gdLst/>
              <a:ahLst/>
              <a:cxnLst/>
              <a:rect l="l" t="t" r="r" b="b"/>
              <a:pathLst>
                <a:path w="5766" h="854" extrusionOk="0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>
            <a:off x="1325182" y="945502"/>
            <a:ext cx="649363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59C7FF"/>
                </a:solidFill>
                <a:latin typeface="Constantia"/>
                <a:ea typeface="Constantia"/>
                <a:cs typeface="Constantia"/>
                <a:sym typeface="Constantia"/>
              </a:rPr>
              <a:t>Why Didn’t My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59C7FF"/>
                </a:solidFill>
                <a:latin typeface="Constantia"/>
                <a:ea typeface="Constantia"/>
                <a:cs typeface="Constantia"/>
                <a:sym typeface="Constantia"/>
              </a:rPr>
              <a:t>Awesome App Win?</a:t>
            </a:r>
            <a:endParaRPr sz="5400" b="1" cap="none" dirty="0">
              <a:solidFill>
                <a:srgbClr val="59C7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21" name="Google Shape;121;p16" descr="wh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3505200"/>
            <a:ext cx="4202430" cy="279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Key Grading Points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highest scoring applications  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Are complete and on time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Are neatly presented and typed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Have very clear, well organized and properly oriented document and image attachments 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Have a well written, grammatically correct and overly detailed essay that communicates the </a:t>
            </a:r>
            <a:r>
              <a:rPr lang="en-US" sz="2600" b="1" i="1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Key Essay Topics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  (ESL is considered.)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90" name="Google Shape;190;p25" descr="transparent High Sco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838200"/>
            <a:ext cx="4419600" cy="278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Present Your Best Possible App!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6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Type it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Attention to detail is paramount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Text should fit on the lines (not under or off the end)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 not hand write on the margins.  It makes it seem like you cannot be bothered to put in an effort.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Fill in all applicable lines or boxes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Grid forms should be accurate and readable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Crisp, clear docs, straight and attachments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Polished Application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Only submit the required documents 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 not submit extras to ‘bolster’ your app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This includes resumes, articles, photographs, QR codes or other items not requested in the application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Doing so increases the workload in processing your application for the judges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If you make a mistake fix it/start over (never cross out)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Follow the directions!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8" descr="App Error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339054"/>
            <a:ext cx="7315200" cy="523853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What kind of first impression does this give?</a:t>
            </a:r>
            <a:endParaRPr sz="36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Formatting issues 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9"/>
          <p:cNvSpPr txBox="1"/>
          <p:nvPr/>
        </p:nvSpPr>
        <p:spPr>
          <a:xfrm>
            <a:off x="533400" y="1887712"/>
            <a:ext cx="72123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Text should fit on one line and not go or under the line or past the end. </a:t>
            </a:r>
            <a:endParaRPr sz="1800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15" name="Google Shape;215;p29" descr="two liner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2667000"/>
            <a:ext cx="8229600" cy="1500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Polished Application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30" descr="IMG_0243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646780"/>
            <a:ext cx="8229600" cy="296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 txBox="1"/>
          <p:nvPr/>
        </p:nvSpPr>
        <p:spPr>
          <a:xfrm>
            <a:off x="685800" y="2057400"/>
            <a:ext cx="34178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neat and complete flight grid -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Typed but…needs work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31" descr="IMG_0240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48000"/>
            <a:ext cx="8229600" cy="289079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 txBox="1"/>
          <p:nvPr/>
        </p:nvSpPr>
        <p:spPr>
          <a:xfrm>
            <a:off x="533400" y="1981200"/>
            <a:ext cx="83961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Flight times should match the hours in your logbook. They are not estimates.</a:t>
            </a:r>
            <a:b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pay off of being selected a winner is worth many thousands of dollars per hour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That it took to compete your application. Put forth the effort.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>
            <a:spLocks noGrp="1"/>
          </p:cNvSpPr>
          <p:nvPr>
            <p:ph type="title"/>
          </p:nvPr>
        </p:nvSpPr>
        <p:spPr>
          <a:xfrm>
            <a:off x="457200" y="4729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Polished Application</a:t>
            </a:r>
            <a:endParaRPr sz="50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2"/>
          <p:cNvSpPr txBox="1"/>
          <p:nvPr/>
        </p:nvSpPr>
        <p:spPr>
          <a:xfrm>
            <a:off x="987490" y="1704687"/>
            <a:ext cx="54726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very neat, easy to read and complete cost basis grid:</a:t>
            </a:r>
            <a:endParaRPr sz="1800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36" name="Google Shape;236;p32" descr="grid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2957" y="2300950"/>
            <a:ext cx="6873243" cy="40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>
            <a:spLocks noGrp="1"/>
          </p:cNvSpPr>
          <p:nvPr>
            <p:ph type="title"/>
          </p:nvPr>
        </p:nvSpPr>
        <p:spPr>
          <a:xfrm>
            <a:off x="457200" y="433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Not so polished…</a:t>
            </a:r>
            <a:endParaRPr sz="50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33" descr="IMG_0242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1" y="2552713"/>
            <a:ext cx="6476999" cy="37038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 txBox="1"/>
          <p:nvPr/>
        </p:nvSpPr>
        <p:spPr>
          <a:xfrm>
            <a:off x="626706" y="1576500"/>
            <a:ext cx="68886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Hard to read, info in wrong columns and incomplete cost basis grid. </a:t>
            </a:r>
            <a:br>
              <a:rPr lang="en-US" sz="18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8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Poorly done flight school paperwork reflects on YOU, not them!</a:t>
            </a:r>
            <a:endParaRPr sz="1800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Time for a redo…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34" descr="IMG_0246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57200" y="3276600"/>
            <a:ext cx="3972147" cy="26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4" descr="IMG_024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3222426" y="3378049"/>
            <a:ext cx="4219925" cy="273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 txBox="1"/>
          <p:nvPr/>
        </p:nvSpPr>
        <p:spPr>
          <a:xfrm>
            <a:off x="1066800" y="1828800"/>
            <a:ext cx="75273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All copies should always be clear and legible. Color images are preferred.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Apps are read electronically, so image orientation should be appropriate.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body" idx="4294967295"/>
          </p:nvPr>
        </p:nvSpPr>
        <p:spPr>
          <a:xfrm>
            <a:off x="914400" y="4876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Amelia Earhart Memorial Scholarship Fund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27" name="Google Shape;127;p17" descr="AEMSF 75th corner tex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066800"/>
            <a:ext cx="8284813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5" descr="IMG_025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9600" y="3200400"/>
            <a:ext cx="4212526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5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Logbooks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35" descr="IMG_0250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2286000"/>
            <a:ext cx="5293895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/>
          <p:nvPr/>
        </p:nvSpPr>
        <p:spPr>
          <a:xfrm>
            <a:off x="609600" y="1752600"/>
            <a:ext cx="64332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All columns should be totaled and amounts forwarded.   </a:t>
            </a:r>
            <a:endParaRPr/>
          </a:p>
        </p:txBody>
      </p:sp>
      <p:sp>
        <p:nvSpPr>
          <p:cNvPr id="260" name="Google Shape;260;p35"/>
          <p:cNvSpPr txBox="1"/>
          <p:nvPr/>
        </p:nvSpPr>
        <p:spPr>
          <a:xfrm>
            <a:off x="533400" y="6019800"/>
            <a:ext cx="36140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One log page = left </a:t>
            </a:r>
            <a:r>
              <a:rPr lang="en-US" sz="1800" u="sng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</a:t>
            </a: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right sides.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61" name="Google Shape;261;p35"/>
          <p:cNvSpPr txBox="1"/>
          <p:nvPr/>
        </p:nvSpPr>
        <p:spPr>
          <a:xfrm>
            <a:off x="533400" y="5638800"/>
            <a:ext cx="2895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Use pencil if necessary.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Logbooks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6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43434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Follow the instructions explicitly on Part VI</a:t>
            </a:r>
            <a:endParaRPr/>
          </a:p>
          <a:p>
            <a:pPr marL="274320" marR="0" lvl="0" indent="-27432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year should be noted on each page.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Pages should not be oriented vertically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Clear scans or smartphone images are superior to poor  Xerox copies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68" name="Google Shape;268;p36" descr="Log blan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0200" y="838200"/>
            <a:ext cx="2964437" cy="5799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Essay - 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37" descr="Creative winged pencil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1295400"/>
            <a:ext cx="5029199" cy="5178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Key Essay Topics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8"/>
          <p:cNvSpPr txBox="1">
            <a:spLocks noGrp="1"/>
          </p:cNvSpPr>
          <p:nvPr>
            <p:ph type="body" idx="1"/>
          </p:nvPr>
        </p:nvSpPr>
        <p:spPr>
          <a:xfrm>
            <a:off x="533400" y="1905000"/>
            <a:ext cx="8458200" cy="45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None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Don’t omit this critical info as your score will be affected! </a:t>
            </a:r>
            <a:endParaRPr/>
          </a:p>
          <a:p>
            <a:pPr marL="274320" marR="0" lvl="0" indent="-129238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None/>
            </a:pPr>
            <a:endParaRPr sz="2405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Immediate and future goals are clearly stated</a:t>
            </a:r>
            <a:endParaRPr sz="2405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realistic plan to achieve that goal is laid out</a:t>
            </a:r>
            <a:endParaRPr/>
          </a:p>
          <a:p>
            <a:pPr marL="274320" marR="0" lvl="0" indent="-274320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case for financial need is presented</a:t>
            </a:r>
            <a:endParaRPr sz="2405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budget including income &amp; funding options is presented</a:t>
            </a:r>
            <a:endParaRPr sz="2405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steps you’ve taken towards the goal so far </a:t>
            </a:r>
            <a:endParaRPr/>
          </a:p>
          <a:p>
            <a:pPr marL="274320" marR="0" lvl="0" indent="-274320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Challenges and setbacks you’ve faced</a:t>
            </a:r>
            <a:endParaRPr sz="2405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Ninety-Nines participation </a:t>
            </a:r>
            <a:endParaRPr/>
          </a:p>
          <a:p>
            <a:pPr marL="274320" marR="0" lvl="0" indent="-274320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you different from any other applicant</a:t>
            </a:r>
            <a:endParaRPr sz="2405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29238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None/>
            </a:pPr>
            <a:endParaRPr sz="2405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9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Creative Writing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9"/>
          <p:cNvSpPr txBox="1">
            <a:spLocks noGrp="1"/>
          </p:cNvSpPr>
          <p:nvPr>
            <p:ph type="body" idx="1"/>
          </p:nvPr>
        </p:nvSpPr>
        <p:spPr>
          <a:xfrm>
            <a:off x="457200" y="2971800"/>
            <a:ext cx="82296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Brush up on essays and their format online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Think of your ‘hook’ – and how to sell yourself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Write to bring the reader in, build empathy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Eliminate redundant info found elsewhere in the app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Avoid, “I am, I will, I have, I, I, I….”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“Hello” or “Dear” are better suited to an email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87" name="Google Shape;287;p39"/>
          <p:cNvSpPr txBox="1"/>
          <p:nvPr/>
        </p:nvSpPr>
        <p:spPr>
          <a:xfrm>
            <a:off x="457200" y="1905000"/>
            <a:ext cx="80772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 outstanding essay can make up for points lost in other less impressive areas of an application.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What is Financial Need?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0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“Financial Need” is not simply based on a low or no income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need is substantiated in your essay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Factors that affect an individuals ‘need’</a:t>
            </a:r>
            <a:endParaRPr/>
          </a:p>
          <a:p>
            <a:pPr marL="640080" marR="0" lvl="1" indent="-246888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Areas with few affordable training options</a:t>
            </a:r>
            <a:endParaRPr/>
          </a:p>
          <a:p>
            <a:pPr marL="640080" marR="0" lvl="1" indent="-246888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Areas with a high cost of living</a:t>
            </a:r>
            <a:endParaRPr/>
          </a:p>
          <a:p>
            <a:pPr marL="640080" marR="0" lvl="1" indent="-246888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Student loan debt</a:t>
            </a:r>
            <a:endParaRPr/>
          </a:p>
          <a:p>
            <a:pPr marL="640080" marR="0" lvl="1" indent="-246888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Medical debt</a:t>
            </a:r>
            <a:endParaRPr/>
          </a:p>
          <a:p>
            <a:pPr marL="640080" marR="0" lvl="1" indent="-246888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94" name="Google Shape;294;p40" descr="Flying $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26720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>
            <a:spLocks noGrp="1"/>
          </p:cNvSpPr>
          <p:nvPr>
            <p:ph type="title"/>
          </p:nvPr>
        </p:nvSpPr>
        <p:spPr>
          <a:xfrm>
            <a:off x="381000" y="685800"/>
            <a:ext cx="8305800" cy="116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Explain your financial need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1"/>
          <p:cNvSpPr txBox="1">
            <a:spLocks noGrp="1"/>
          </p:cNvSpPr>
          <p:nvPr>
            <p:ph type="body" idx="1"/>
          </p:nvPr>
        </p:nvSpPr>
        <p:spPr>
          <a:xfrm>
            <a:off x="381000" y="2209800"/>
            <a:ext cx="72390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lang="en-US" sz="221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is your income budgeted?</a:t>
            </a:r>
            <a:endParaRPr sz="221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lang="en-US" sz="221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much have you already saved for your goal? </a:t>
            </a:r>
            <a:endParaRPr sz="221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lang="en-US" sz="221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will you fund your training besides a scholarship?  </a:t>
            </a:r>
            <a:endParaRPr/>
          </a:p>
          <a:p>
            <a:pPr marL="640080" marR="0" lvl="1" indent="-246888" algn="l" rtl="0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1734"/>
              <a:buFont typeface="Noto Sans Symbols"/>
              <a:buChar char="●"/>
            </a:pPr>
            <a:r>
              <a:rPr lang="en-US" sz="204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Loans, extra job, savings, getting a roommate ect.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lang="en-US" sz="221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Income, expenses and training budget should be addressed in your essay. This is not enough-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None/>
            </a:pPr>
            <a:endParaRPr sz="221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41001" algn="l" rtl="0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None/>
            </a:pPr>
            <a:endParaRPr sz="221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01" name="Google Shape;301;p41" descr="IMG_02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4495800"/>
            <a:ext cx="7751293" cy="1641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Address red flags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2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history of stopping and starting again? 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 you have a lot of hours and little progress? 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Few hours and little progress over a long period? 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 have almost 70 hours and haven't soloed, why not?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08" name="Google Shape;308;p42"/>
          <p:cNvSpPr txBox="1"/>
          <p:nvPr/>
        </p:nvSpPr>
        <p:spPr>
          <a:xfrm>
            <a:off x="381000" y="4191000"/>
            <a:ext cx="8153400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Address it! Don't leave the judges wondering about your situation, tackle it head on. 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you are handling that adversity and what you learn from it can pump up your application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09" name="Google Shape;309;p42" descr="issu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00" y="1066800"/>
            <a:ext cx="2540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>
            <a:spLocks noGrp="1"/>
          </p:cNvSpPr>
          <p:nvPr>
            <p:ph type="title"/>
          </p:nvPr>
        </p:nvSpPr>
        <p:spPr>
          <a:xfrm>
            <a:off x="838200" y="685800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</a:pPr>
            <a:r>
              <a:rPr lang="en-US" sz="5600" b="1" i="0" u="none" strike="noStrike" cap="non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rPr>
              <a:t>Letters of Recomendation</a:t>
            </a:r>
            <a:endParaRPr sz="5600" b="1" i="0" u="none" strike="noStrike" cap="none">
              <a:solidFill>
                <a:srgbClr val="4AE3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43" descr="LOR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2057400"/>
            <a:ext cx="5257800" cy="4453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4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Personal LORs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4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Not written by family or your spouse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person who can attest to your </a:t>
            </a:r>
            <a:endParaRPr/>
          </a:p>
          <a:p>
            <a:pPr marL="640080" marR="0" lvl="1" indent="-246888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Moral character</a:t>
            </a:r>
            <a:endParaRPr/>
          </a:p>
          <a:p>
            <a:pPr marL="640080" marR="0" lvl="1" indent="-246888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Work ethic and drive</a:t>
            </a: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LORs  should be specific to the award, dated &amp; signed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Aviation Recommendations should address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640080" marR="0" lvl="1" indent="-246888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specific skills and aptitude</a:t>
            </a: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640080" marR="0" lvl="1" indent="-246888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Performance in aviation</a:t>
            </a: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640080" marR="0" lvl="1" indent="-246888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From someone who has flown with you</a:t>
            </a: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About the AEMSF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body" idx="1"/>
          </p:nvPr>
        </p:nvSpPr>
        <p:spPr>
          <a:xfrm>
            <a:off x="3810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Established in 1940 to help deserving Ninety-Nines advance in their training and education in aviation</a:t>
            </a:r>
            <a:endParaRPr/>
          </a:p>
          <a:p>
            <a:pPr marL="274320" marR="0" lvl="0" indent="-274320" algn="l" rtl="0">
              <a:lnSpc>
                <a:spcPct val="14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First scholarship of $125 awarded in 1941</a:t>
            </a:r>
            <a:endParaRPr/>
          </a:p>
          <a:p>
            <a:pPr marL="274320" marR="0" lvl="0" indent="-274320" algn="l" rtl="0">
              <a:lnSpc>
                <a:spcPct val="14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Today, the Fund exceeds $5 million </a:t>
            </a:r>
            <a:endParaRPr/>
          </a:p>
          <a:p>
            <a:pPr marL="274320" marR="0" lvl="0" indent="-274320" algn="l" rtl="0">
              <a:lnSpc>
                <a:spcPct val="14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$11,000,000+ in scholarships has been awarded</a:t>
            </a:r>
            <a:endParaRPr/>
          </a:p>
          <a:p>
            <a:pPr marL="274320" marR="0" lvl="0" indent="-274320" algn="l" rtl="0">
              <a:lnSpc>
                <a:spcPct val="11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746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AEMSF scholarships given</a:t>
            </a:r>
            <a:endParaRPr/>
          </a:p>
          <a:p>
            <a:pPr marL="640080" marR="0" lvl="1" indent="-246888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215 Fly Now (formerly New Pilot) awards since inception </a:t>
            </a:r>
            <a:endParaRPr/>
          </a:p>
          <a:p>
            <a:pPr marL="274320" marR="0" lvl="0" indent="-274320" algn="l" rtl="0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None/>
            </a:pPr>
            <a:endParaRPr sz="22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2954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5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Chapter LORs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5"/>
          <p:cNvSpPr txBox="1">
            <a:spLocks noGrp="1"/>
          </p:cNvSpPr>
          <p:nvPr>
            <p:ph type="body" idx="1"/>
          </p:nvPr>
        </p:nvSpPr>
        <p:spPr>
          <a:xfrm>
            <a:off x="381000" y="1828800"/>
            <a:ext cx="80772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Each point required in Part VII </a:t>
            </a:r>
            <a:r>
              <a:rPr lang="en-US" sz="26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must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be addressed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LORs lacking these details make it seem the writer does not know the applicant very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Judges look to this LOR for details not in the essay.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 not simply repeat what the applicant stated in their essay! Expand upon it and give your own insight.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Weak chapter LORs may impact an applicants score.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6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Poor Chapter LOR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6"/>
          <p:cNvSpPr txBox="1">
            <a:spLocks noGrp="1"/>
          </p:cNvSpPr>
          <p:nvPr>
            <p:ph type="body" idx="1"/>
          </p:nvPr>
        </p:nvSpPr>
        <p:spPr>
          <a:xfrm>
            <a:off x="304800" y="1905000"/>
            <a:ext cx="83820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Unfortunately, examples like this are still submitted: 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34" name="Google Shape;334;p46" descr="crap L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2438400"/>
            <a:ext cx="7543800" cy="4093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Check and Double Check it!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7"/>
          <p:cNvSpPr txBox="1">
            <a:spLocks noGrp="1"/>
          </p:cNvSpPr>
          <p:nvPr>
            <p:ph type="body" idx="1"/>
          </p:nvPr>
        </p:nvSpPr>
        <p:spPr>
          <a:xfrm>
            <a:off x="2209800" y="2133600"/>
            <a:ext cx="69342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Examine  all parts for accuracy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Verify all sections are complete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Have a friend with a critical eye help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Use a program like GRAMMARLY  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Check attachments for readability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Be sure all required signatures are there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….and finally submit on time!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41" name="Google Shape;341;p47" descr="Green check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362200"/>
            <a:ext cx="16002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 descr="Dr Jacqu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143000"/>
            <a:ext cx="1066800" cy="16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1752600" y="1600200"/>
            <a:ext cx="2804935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Dr. Jacqueline Boyd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AEMSF Chairwoman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Permanent Trustee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Research Scholar Grant Chairman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Rio Grande Norte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41" name="Google Shape;141;p19" descr="Shelle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143000"/>
            <a:ext cx="1099729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5791200" y="1828800"/>
            <a:ext cx="175701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Shelley Ventura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Vice-Chairman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Trustee 2016-2019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Aux Plaines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1828800" y="3352800"/>
            <a:ext cx="209442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Dorothy Berthelet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Permanent Trustee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Treasurer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Eastern Ontario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5867400" y="3657600"/>
            <a:ext cx="19908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Peggy Doyle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Permanent Trustee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Old Dominion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1905000" y="5334000"/>
            <a:ext cx="211211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Linda Mathias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2018-2021 Trustee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Hampton Roads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5943600" y="5334000"/>
            <a:ext cx="163262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Dorothy Norkus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Secretary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Trustee 2017-2020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San Diego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47" name="Google Shape;147;p19" descr="Lind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5105400"/>
            <a:ext cx="1188529" cy="147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 descr="Dorothy B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800" y="3048000"/>
            <a:ext cx="1112208" cy="158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 descr="Peggy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0" y="2971800"/>
            <a:ext cx="1066800" cy="172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 descr="Dot at 99s OKC PPt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2000" y="4953000"/>
            <a:ext cx="1143000" cy="164044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/>
          <p:nvPr/>
        </p:nvSpPr>
        <p:spPr>
          <a:xfrm>
            <a:off x="1600200" y="609600"/>
            <a:ext cx="33955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05964"/>
                </a:solidFill>
                <a:latin typeface="Calibri"/>
                <a:ea typeface="Calibri"/>
                <a:cs typeface="Calibri"/>
                <a:sym typeface="Calibri"/>
              </a:rPr>
              <a:t>Your  AEMSF Trustees</a:t>
            </a:r>
            <a:endParaRPr sz="2800">
              <a:solidFill>
                <a:srgbClr val="1059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Annual Scholarship Ceiling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Our yearly budget is determined by taking 5% of the averaged year end balances of the AEMSF investment fund over the previous three years.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Any unused funds from forfeitures are added</a:t>
            </a:r>
            <a:endParaRPr/>
          </a:p>
          <a:p>
            <a:pPr marL="274320" marR="0" lvl="0" indent="-274320" algn="l" rtl="0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Fund is large but the budget is </a:t>
            </a:r>
            <a:r>
              <a:rPr lang="en-US" sz="26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not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unlimited!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640080" marR="0" lvl="1" indent="-246888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Thus, only the strongest AEMSF apps are funded</a:t>
            </a:r>
            <a:endParaRPr/>
          </a:p>
          <a:p>
            <a:pPr marL="640080" marR="0" lvl="1" indent="-246888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remaining money is then divided in half for the  Spring &amp; Fall Fly Now awards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ctrTitle"/>
          </p:nvPr>
        </p:nvSpPr>
        <p:spPr>
          <a:xfrm>
            <a:off x="533400" y="1905000"/>
            <a:ext cx="7927848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Gentium Book Basic"/>
              <a:buNone/>
            </a:pPr>
            <a:r>
              <a:rPr lang="en-US" sz="5600" b="1" i="0" u="none" strike="noStrike" cap="none">
                <a:solidFill>
                  <a:srgbClr val="4CE0EA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An AEMSF award </a:t>
            </a:r>
            <a:br>
              <a:rPr lang="en-US" sz="5600" b="1" i="0" u="none" strike="noStrike" cap="none">
                <a:solidFill>
                  <a:srgbClr val="4CE0EA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</a:br>
            <a:r>
              <a:rPr lang="en-US" sz="5600" b="1" i="0" u="none" strike="noStrike" cap="none">
                <a:solidFill>
                  <a:srgbClr val="4CE0EA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is an investment in a Ninety-Nine</a:t>
            </a:r>
            <a:endParaRPr sz="5600" b="1" i="0" u="none" strike="noStrike" cap="none">
              <a:solidFill>
                <a:srgbClr val="4CE0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2018 Awards Budget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685800" y="236220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0080" marR="0" lvl="1" indent="-24688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AE Scholarships - $142,105</a:t>
            </a: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640080" marR="0" lvl="1" indent="-246888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Spring Fly Now  - $71,500</a:t>
            </a: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640080" marR="0" lvl="1" indent="-246888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Fall Fly Now - $71,500</a:t>
            </a: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640080" marR="0" lvl="1" indent="-246888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70" name="Google Shape;170;p22" descr="planebuc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73402" flipH="1">
            <a:off x="5621094" y="3352550"/>
            <a:ext cx="2603732" cy="297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Trustee Grading Process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6096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lang="en-US" sz="221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 be selected, the application </a:t>
            </a:r>
            <a:r>
              <a:rPr lang="en-US" sz="2210" b="1" i="1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must be better than good, it must be excellent!</a:t>
            </a:r>
            <a:endParaRPr sz="2210" b="1" i="1" u="sng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lnSpc>
                <a:spcPct val="13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lang="en-US" sz="221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Those who score at the cutoff range are discussed may be reevaluated taking into account other  Trustee insights </a:t>
            </a:r>
            <a:endParaRPr sz="221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lnSpc>
                <a:spcPct val="13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lang="en-US" sz="221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Applicant final scores might be adjusted up (or down) depending on that discussion</a:t>
            </a:r>
            <a:endParaRPr/>
          </a:p>
          <a:p>
            <a:pPr marL="274320" marR="0" lvl="0" indent="-274320" algn="l" rtl="0">
              <a:lnSpc>
                <a:spcPct val="13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lang="en-US" sz="221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Trustees evaluate the applications and send top tier applications and the alternates to outside the judges</a:t>
            </a:r>
            <a:endParaRPr/>
          </a:p>
          <a:p>
            <a:pPr marL="274320" marR="0" lvl="0" indent="-141001" algn="l" rtl="0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None/>
            </a:pPr>
            <a:endParaRPr sz="221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77" name="Google Shape;177;p23" descr="Ex to fai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88416">
            <a:off x="5610617" y="3399737"/>
            <a:ext cx="3420968" cy="22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6600"/>
              <a:buFont typeface="Calibri"/>
              <a:buNone/>
            </a:pPr>
            <a:r>
              <a:rPr lang="en-US" sz="6600" b="1" i="0" u="none" strike="noStrike" cap="non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rPr>
              <a:t>Make it Perfect</a:t>
            </a:r>
            <a:endParaRPr sz="6600" b="1" i="0" u="none" strike="noStrike" cap="none">
              <a:solidFill>
                <a:srgbClr val="4CE0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45720" lvl="0" indent="0" algn="ctr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You don’t get a second chance </a:t>
            </a:r>
            <a:endParaRPr/>
          </a:p>
          <a:p>
            <a:pPr marL="0" marR="45720" lvl="0" indent="0" algn="ctr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to make a first impression!</a:t>
            </a:r>
            <a:endParaRPr sz="26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1176</Words>
  <Application>Microsoft Office PowerPoint</Application>
  <PresentationFormat>On-screen Show (4:3)</PresentationFormat>
  <Paragraphs>161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Calibri</vt:lpstr>
      <vt:lpstr>Gentium Book Basic</vt:lpstr>
      <vt:lpstr>Noto Sans Symbols</vt:lpstr>
      <vt:lpstr>Arial</vt:lpstr>
      <vt:lpstr>Constantia</vt:lpstr>
      <vt:lpstr>Flow</vt:lpstr>
      <vt:lpstr>Flow</vt:lpstr>
      <vt:lpstr>PowerPoint Presentation</vt:lpstr>
      <vt:lpstr>PowerPoint Presentation</vt:lpstr>
      <vt:lpstr>About the AEMSF</vt:lpstr>
      <vt:lpstr>PowerPoint Presentation</vt:lpstr>
      <vt:lpstr>Annual Scholarship Ceiling</vt:lpstr>
      <vt:lpstr>An AEMSF award  is an investment in a Ninety-Nine</vt:lpstr>
      <vt:lpstr>The 2018 Awards Budget</vt:lpstr>
      <vt:lpstr>Trustee Grading Process</vt:lpstr>
      <vt:lpstr>Make it Perfect</vt:lpstr>
      <vt:lpstr>Key Grading Points</vt:lpstr>
      <vt:lpstr>Present Your Best Possible App!</vt:lpstr>
      <vt:lpstr>The Polished Application</vt:lpstr>
      <vt:lpstr>What kind of first impression does this give?</vt:lpstr>
      <vt:lpstr>Formatting issues </vt:lpstr>
      <vt:lpstr>The Polished Application</vt:lpstr>
      <vt:lpstr>Typed but…needs work</vt:lpstr>
      <vt:lpstr>The Polished Application</vt:lpstr>
      <vt:lpstr>Not so polished…</vt:lpstr>
      <vt:lpstr>Time for a redo…</vt:lpstr>
      <vt:lpstr>Logbooks</vt:lpstr>
      <vt:lpstr>Logbooks</vt:lpstr>
      <vt:lpstr>The Essay - </vt:lpstr>
      <vt:lpstr>Key Essay Topics</vt:lpstr>
      <vt:lpstr>Creative Writing</vt:lpstr>
      <vt:lpstr>What is Financial Need?</vt:lpstr>
      <vt:lpstr>Explain your financial need</vt:lpstr>
      <vt:lpstr>Address red flags</vt:lpstr>
      <vt:lpstr>Letters of Recomendation</vt:lpstr>
      <vt:lpstr>Personal LORs</vt:lpstr>
      <vt:lpstr>Chapter LORs</vt:lpstr>
      <vt:lpstr>Poor Chapter LOR</vt:lpstr>
      <vt:lpstr>Check and Double Check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Linda Horn</cp:lastModifiedBy>
  <cp:revision>1</cp:revision>
  <dcterms:modified xsi:type="dcterms:W3CDTF">2018-09-07T14:26:22Z</dcterms:modified>
</cp:coreProperties>
</file>