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325" r:id="rId2"/>
    <p:sldId id="326" r:id="rId3"/>
    <p:sldId id="327" r:id="rId4"/>
    <p:sldId id="328" r:id="rId5"/>
    <p:sldId id="329" r:id="rId6"/>
    <p:sldId id="276" r:id="rId7"/>
    <p:sldId id="323" r:id="rId8"/>
    <p:sldId id="263" r:id="rId9"/>
    <p:sldId id="266" r:id="rId10"/>
    <p:sldId id="267" r:id="rId11"/>
    <p:sldId id="269" r:id="rId12"/>
    <p:sldId id="268" r:id="rId13"/>
    <p:sldId id="270" r:id="rId14"/>
    <p:sldId id="271" r:id="rId15"/>
    <p:sldId id="277" r:id="rId16"/>
    <p:sldId id="272" r:id="rId17"/>
    <p:sldId id="279" r:id="rId18"/>
    <p:sldId id="280" r:id="rId19"/>
    <p:sldId id="281" r:id="rId20"/>
    <p:sldId id="286" r:id="rId21"/>
    <p:sldId id="282" r:id="rId22"/>
    <p:sldId id="288" r:id="rId23"/>
    <p:sldId id="257" r:id="rId24"/>
    <p:sldId id="290" r:id="rId25"/>
    <p:sldId id="306" r:id="rId26"/>
    <p:sldId id="292" r:id="rId27"/>
    <p:sldId id="294" r:id="rId28"/>
    <p:sldId id="293" r:id="rId29"/>
    <p:sldId id="295" r:id="rId30"/>
    <p:sldId id="298" r:id="rId31"/>
    <p:sldId id="299" r:id="rId32"/>
    <p:sldId id="261" r:id="rId33"/>
    <p:sldId id="317" r:id="rId34"/>
    <p:sldId id="289" r:id="rId35"/>
    <p:sldId id="307" r:id="rId36"/>
    <p:sldId id="316" r:id="rId37"/>
    <p:sldId id="284" r:id="rId38"/>
    <p:sldId id="318" r:id="rId39"/>
    <p:sldId id="308" r:id="rId40"/>
    <p:sldId id="309" r:id="rId41"/>
    <p:sldId id="319" r:id="rId42"/>
    <p:sldId id="320" r:id="rId43"/>
    <p:sldId id="321" r:id="rId44"/>
    <p:sldId id="322" r:id="rId45"/>
    <p:sldId id="310" r:id="rId46"/>
    <p:sldId id="312" r:id="rId47"/>
    <p:sldId id="26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D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177" d="100"/>
          <a:sy n="177" d="100"/>
        </p:scale>
        <p:origin x="-304" y="-104"/>
      </p:cViewPr>
      <p:guideLst>
        <p:guide orient="horz" pos="2160"/>
        <p:guide pos="2880"/>
      </p:guideLst>
    </p:cSldViewPr>
  </p:slideViewPr>
  <p:outlineViewPr>
    <p:cViewPr>
      <p:scale>
        <a:sx n="33" d="100"/>
        <a:sy n="33" d="100"/>
      </p:scale>
      <p:origin x="0" y="187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2" d="100"/>
          <a:sy n="72" d="100"/>
        </p:scale>
        <p:origin x="-278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2AF03D-4041-E24E-B346-9B9281E33BB6}" type="datetimeFigureOut">
              <a:rPr lang="en-US" smtClean="0"/>
              <a:t>11/1/15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FE89D3-2059-E849-98E0-4AC3A2AB63AA}" type="slidenum">
              <a:rPr lang="en-US" smtClean="0"/>
              <a:t>‹#›</a:t>
            </a:fld>
            <a:endParaRPr lang="en-US"/>
          </a:p>
        </p:txBody>
      </p:sp>
    </p:spTree>
    <p:extLst>
      <p:ext uri="{BB962C8B-B14F-4D97-AF65-F5344CB8AC3E}">
        <p14:creationId xmlns:p14="http://schemas.microsoft.com/office/powerpoint/2010/main" val="18340789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1167FF-B419-4C6F-AA1B-1FE57D59B895}" type="datetimeFigureOut">
              <a:rPr lang="en-US" smtClean="0"/>
              <a:t>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BD2FC2-D6F9-4F8A-BA04-B023DB6013CE}" type="slidenum">
              <a:rPr lang="en-US" smtClean="0"/>
              <a:t>‹#›</a:t>
            </a:fld>
            <a:endParaRPr lang="en-US"/>
          </a:p>
        </p:txBody>
      </p:sp>
    </p:spTree>
    <p:extLst>
      <p:ext uri="{BB962C8B-B14F-4D97-AF65-F5344CB8AC3E}">
        <p14:creationId xmlns:p14="http://schemas.microsoft.com/office/powerpoint/2010/main" val="35919675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5</a:t>
            </a:fld>
            <a:endParaRPr lang="en-US"/>
          </a:p>
        </p:txBody>
      </p:sp>
    </p:spTree>
    <p:extLst>
      <p:ext uri="{BB962C8B-B14F-4D97-AF65-F5344CB8AC3E}">
        <p14:creationId xmlns:p14="http://schemas.microsoft.com/office/powerpoint/2010/main" val="1442263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30</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31</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34</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BD2FC2-D6F9-4F8A-BA04-B023DB6013CE}" type="slidenum">
              <a:rPr lang="en-US" smtClean="0"/>
              <a:t>8</a:t>
            </a:fld>
            <a:endParaRPr lang="en-US"/>
          </a:p>
        </p:txBody>
      </p:sp>
    </p:spTree>
    <p:extLst>
      <p:ext uri="{BB962C8B-B14F-4D97-AF65-F5344CB8AC3E}">
        <p14:creationId xmlns:p14="http://schemas.microsoft.com/office/powerpoint/2010/main" val="2872807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23</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24</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25</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26</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27</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28</a:t>
            </a:fld>
            <a:endParaRPr lang="en-US"/>
          </a:p>
        </p:txBody>
      </p:sp>
    </p:spTree>
    <p:extLst>
      <p:ext uri="{BB962C8B-B14F-4D97-AF65-F5344CB8AC3E}">
        <p14:creationId xmlns:p14="http://schemas.microsoft.com/office/powerpoint/2010/main" val="371789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2FC2-D6F9-4F8A-BA04-B023DB6013CE}" type="slidenum">
              <a:rPr lang="en-US" smtClean="0"/>
              <a:t>29</a:t>
            </a:fld>
            <a:endParaRPr lang="en-US"/>
          </a:p>
        </p:txBody>
      </p:sp>
    </p:spTree>
    <p:extLst>
      <p:ext uri="{BB962C8B-B14F-4D97-AF65-F5344CB8AC3E}">
        <p14:creationId xmlns:p14="http://schemas.microsoft.com/office/powerpoint/2010/main" val="371789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434214" y="6247162"/>
            <a:ext cx="8229600" cy="365125"/>
          </a:xfrm>
        </p:spPr>
        <p:txBody>
          <a:bodyPr/>
          <a:lstStyle>
            <a:lvl1pPr>
              <a:defRPr sz="1100"/>
            </a:lvl1pPr>
          </a:lstStyle>
          <a:p>
            <a:r>
              <a:rPr lang="en-US" smtClean="0"/>
              <a:t>Shannon Osborne, Chair          Susan Cafoncelli, Web Master           North Jersey 99s             NJ99.org        </a:t>
            </a:r>
            <a:endParaRPr lang="en-US" sz="900" dirty="0"/>
          </a:p>
        </p:txBody>
      </p:sp>
    </p:spTree>
    <p:extLst>
      <p:ext uri="{BB962C8B-B14F-4D97-AF65-F5344CB8AC3E}">
        <p14:creationId xmlns:p14="http://schemas.microsoft.com/office/powerpoint/2010/main" val="128723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24184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84841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356350"/>
            <a:ext cx="8229600" cy="365125"/>
          </a:xfrm>
        </p:spPr>
        <p:txBody>
          <a:bodyPr/>
          <a:lstStyle/>
          <a:p>
            <a:r>
              <a:rPr lang="en-US" dirty="0" smtClean="0"/>
              <a:t>Shannon Osborne, Chair          Susan Cafoncelli, Web Master           North Jersey 99s             NJ99.org        </a:t>
            </a:r>
            <a:endParaRPr lang="en-US" dirty="0"/>
          </a:p>
        </p:txBody>
      </p:sp>
    </p:spTree>
    <p:extLst>
      <p:ext uri="{BB962C8B-B14F-4D97-AF65-F5344CB8AC3E}">
        <p14:creationId xmlns:p14="http://schemas.microsoft.com/office/powerpoint/2010/main" val="413954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288790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Shannon Osborne, Chair          Susan Cafoncelli, Web Master           North Jersey 99s             NJ99.org        </a:t>
            </a:r>
            <a:endParaRPr lang="en-US" dirty="0"/>
          </a:p>
        </p:txBody>
      </p:sp>
    </p:spTree>
    <p:extLst>
      <p:ext uri="{BB962C8B-B14F-4D97-AF65-F5344CB8AC3E}">
        <p14:creationId xmlns:p14="http://schemas.microsoft.com/office/powerpoint/2010/main" val="331151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161014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405958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418970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3769315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28876086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202458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hyperlink" Target="http://www.ninety-nines.org/index.cfm/person-Jan_McKenzie_7.ht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ntelopevalley99s.wix.com/av99s" TargetMode="External"/><Relationship Id="rId3" Type="http://schemas.openxmlformats.org/officeDocument/2006/relationships/hyperlink" Target="http://tlbubb.wix.com/gorgeairrace%23!the-99s-have-a-history-in-air-racing/zoom/mainPage/image_226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nj99.org/" TargetMode="External"/><Relationship Id="rId4" Type="http://schemas.openxmlformats.org/officeDocument/2006/relationships/hyperlink" Target="http://www.mid-atlantic99s.org/" TargetMode="External"/><Relationship Id="rId5" Type="http://schemas.openxmlformats.org/officeDocument/2006/relationships/hyperlink" Target="http://www.santaclaravalley99s.org/" TargetMode="External"/><Relationship Id="rId6" Type="http://schemas.openxmlformats.org/officeDocument/2006/relationships/hyperlink" Target="http://www.ak99s.org/" TargetMode="External"/><Relationship Id="rId7" Type="http://schemas.openxmlformats.org/officeDocument/2006/relationships/hyperlink" Target="http://www.mountshasta99s.org/" TargetMode="External"/><Relationship Id="rId1" Type="http://schemas.openxmlformats.org/officeDocument/2006/relationships/slideLayout" Target="../slideLayouts/slideLayout2.xml"/><Relationship Id="rId2" Type="http://schemas.openxmlformats.org/officeDocument/2006/relationships/hyperlink" Target="http://www.ninety-nines.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www.faceboo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hyperlink" Target="http://www.facebook.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http://www.facebook.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hyperlink" Target="http://www.web.com/landing/websitebuilder.aspx?trkid=AFFHjfA25W&amp;clickid=wU8RqFTtHRUO1zt3G8RTLwQGUkXR0xRx2zuBVY0&amp;iradid=58252&amp;irpid=34020&amp;sharedid=US_DSP_V20_2051MlmO4q&amp;source=IR" TargetMode="External"/><Relationship Id="rId4" Type="http://schemas.openxmlformats.org/officeDocument/2006/relationships/image" Target="../media/image22.png"/><Relationship Id="rId5" Type="http://schemas.openxmlformats.org/officeDocument/2006/relationships/hyperlink" Target="https://www.godaddy.com/" TargetMode="External"/><Relationship Id="rId6" Type="http://schemas.openxmlformats.org/officeDocument/2006/relationships/image" Target="../media/image23.png"/><Relationship Id="rId7" Type="http://schemas.openxmlformats.org/officeDocument/2006/relationships/hyperlink" Target="http://www.bluehost.com/" TargetMode="External"/><Relationship Id="rId8" Type="http://schemas.openxmlformats.org/officeDocument/2006/relationships/image" Target="../media/image24.png"/><Relationship Id="rId9" Type="http://schemas.openxmlformats.org/officeDocument/2006/relationships/hyperlink" Target="http://www.wix.com/" TargetMode="External"/><Relationship Id="rId10"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nety-nines.org/members/?fuseaction=Library&amp;ViewID=78" TargetMode="External"/><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hyperlink" Target="http://epa99s.org" TargetMode="External"/><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hyperlink" Target="mailto:SylphenSky@Yahoo.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alabama99s.org" TargetMode="External"/><Relationship Id="rId4" Type="http://schemas.openxmlformats.org/officeDocument/2006/relationships/hyperlink" Target="http://www.womenpilotsnewengland.org/contact-us.html" TargetMode="External"/><Relationship Id="rId5" Type="http://schemas.openxmlformats.org/officeDocument/2006/relationships/hyperlink" Target="http://womenpilotsene.org/new_eng_aviation%20sites.htm" TargetMode="External"/><Relationship Id="rId1" Type="http://schemas.openxmlformats.org/officeDocument/2006/relationships/slideLayout" Target="../slideLayouts/slideLayout2.xml"/><Relationship Id="rId2" Type="http://schemas.openxmlformats.org/officeDocument/2006/relationships/hyperlink" Target="http://epa99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Host – Jan McKenzie</a:t>
            </a:r>
            <a:endParaRPr lang="en-US" dirty="0"/>
          </a:p>
        </p:txBody>
      </p:sp>
      <p:pic>
        <p:nvPicPr>
          <p:cNvPr id="1026" name="Picture 2" descr="http://www.ninety-nines.org/webart/staff/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3622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3733800" y="2057400"/>
            <a:ext cx="5181600" cy="28194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800" dirty="0" smtClean="0">
                <a:latin typeface="Arial Rounded MT Bold" pitchFamily="34" charset="0"/>
              </a:rPr>
              <a:t>Colorado Chapter</a:t>
            </a:r>
          </a:p>
          <a:p>
            <a:r>
              <a:rPr lang="en-US" sz="2800" dirty="0" smtClean="0">
                <a:latin typeface="Arial Rounded MT Bold" pitchFamily="34" charset="0"/>
              </a:rPr>
              <a:t>South Central Section</a:t>
            </a:r>
          </a:p>
          <a:p>
            <a:r>
              <a:rPr lang="en-US" sz="2800" dirty="0" smtClean="0">
                <a:latin typeface="Arial Rounded MT Bold" pitchFamily="34" charset="0"/>
              </a:rPr>
              <a:t>Member since 1974 </a:t>
            </a:r>
          </a:p>
          <a:p>
            <a:r>
              <a:rPr lang="en-US" sz="2800" dirty="0" smtClean="0">
                <a:latin typeface="Arial Rounded MT Bold" pitchFamily="34" charset="0"/>
              </a:rPr>
              <a:t>Current 99s Vice President</a:t>
            </a:r>
          </a:p>
          <a:p>
            <a:r>
              <a:rPr lang="en-US" sz="2800" dirty="0" smtClean="0">
                <a:latin typeface="Arial Rounded MT Bold" pitchFamily="34" charset="0"/>
              </a:rPr>
              <a:t>Flies a Mooney 252</a:t>
            </a:r>
            <a:endParaRPr lang="en-US" sz="2800" dirty="0">
              <a:latin typeface="Arial Rounded MT Bol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251" y="5257800"/>
            <a:ext cx="1541360" cy="1455902"/>
          </a:xfrm>
          <a:prstGeom prst="rect">
            <a:avLst/>
          </a:prstGeom>
        </p:spPr>
      </p:pic>
      <p:sp>
        <p:nvSpPr>
          <p:cNvPr id="5" name="Footer Placeholder 4"/>
          <p:cNvSpPr>
            <a:spLocks noGrp="1"/>
          </p:cNvSpPr>
          <p:nvPr>
            <p:ph type="ftr" sz="quarter" idx="11"/>
          </p:nvPr>
        </p:nvSpPr>
        <p:spPr>
          <a:xfrm>
            <a:off x="457200" y="6334822"/>
            <a:ext cx="8229600" cy="365125"/>
          </a:xfrm>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10441049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76973"/>
            <a:ext cx="8229600" cy="4149190"/>
          </a:xfrm>
        </p:spPr>
        <p:txBody>
          <a:bodyPr/>
          <a:lstStyle/>
          <a:p>
            <a:pPr marL="400050" lvl="1" indent="0">
              <a:buNone/>
            </a:pPr>
            <a:endParaRPr lang="en-US" u="sng" dirty="0" smtClean="0">
              <a:solidFill>
                <a:srgbClr val="180DF3"/>
              </a:solidFill>
            </a:endParaRPr>
          </a:p>
          <a:p>
            <a:pPr marL="400050" lvl="1" indent="0">
              <a:buNone/>
            </a:pPr>
            <a:r>
              <a:rPr lang="en-US" u="sng" dirty="0" smtClean="0">
                <a:solidFill>
                  <a:srgbClr val="180DF3"/>
                </a:solidFill>
              </a:rPr>
              <a:t>http</a:t>
            </a:r>
            <a:r>
              <a:rPr lang="en-US" u="sng" dirty="0">
                <a:solidFill>
                  <a:srgbClr val="180DF3"/>
                </a:solidFill>
              </a:rPr>
              <a:t>://nynj99s.wix.com/ny-nj-99s</a:t>
            </a:r>
          </a:p>
          <a:p>
            <a:pPr marL="457200" lvl="1" indent="0">
              <a:buNone/>
            </a:pPr>
            <a:r>
              <a:rPr lang="en-US" u="sng" dirty="0">
                <a:solidFill>
                  <a:srgbClr val="180DF3"/>
                </a:solidFill>
                <a:hlinkClick r:id="rId2"/>
              </a:rPr>
              <a:t>http://antelopevalley99s.wix.com/av99s</a:t>
            </a:r>
            <a:endParaRPr lang="en-US" u="sng" dirty="0">
              <a:solidFill>
                <a:srgbClr val="180DF3"/>
              </a:solidFill>
            </a:endParaRPr>
          </a:p>
          <a:p>
            <a:pPr marL="457200" lvl="1" indent="0">
              <a:buNone/>
            </a:pPr>
            <a:r>
              <a:rPr lang="en-US" u="sng" dirty="0">
                <a:solidFill>
                  <a:srgbClr val="180DF3"/>
                </a:solidFill>
                <a:hlinkClick r:id="rId3"/>
              </a:rPr>
              <a:t>http://tlbubb.wix.com/gorgeairrace#!the-99s-have-a-history-in-air-racing/zoom/mainPage/</a:t>
            </a:r>
            <a:r>
              <a:rPr lang="en-US" u="sng" dirty="0" smtClean="0">
                <a:solidFill>
                  <a:srgbClr val="180DF3"/>
                </a:solidFill>
                <a:hlinkClick r:id="rId3"/>
              </a:rPr>
              <a:t>image_2268</a:t>
            </a:r>
            <a:endParaRPr lang="en-US" u="sng" dirty="0" smtClean="0">
              <a:solidFill>
                <a:srgbClr val="180DF3"/>
              </a:solidFill>
            </a:endParaRPr>
          </a:p>
          <a:p>
            <a:pPr marL="457200" lvl="1" indent="0">
              <a:buNone/>
            </a:pPr>
            <a:endParaRPr lang="en-US" u="sng" dirty="0">
              <a:solidFill>
                <a:srgbClr val="180DF3"/>
              </a:solidFill>
            </a:endParaRPr>
          </a:p>
          <a:p>
            <a:pPr marL="0" lvl="1" indent="0" algn="ctr">
              <a:buNone/>
            </a:pPr>
            <a:r>
              <a:rPr lang="en-US" dirty="0"/>
              <a:t>(These sites were generated on </a:t>
            </a:r>
            <a:r>
              <a:rPr lang="en-US" dirty="0" err="1"/>
              <a:t>Wix.com</a:t>
            </a:r>
            <a:r>
              <a:rPr lang="en-US" dirty="0"/>
              <a:t>)</a:t>
            </a:r>
          </a:p>
          <a:p>
            <a:endParaRPr lang="en-US" dirty="0"/>
          </a:p>
        </p:txBody>
      </p:sp>
      <p:sp>
        <p:nvSpPr>
          <p:cNvPr id="4"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5" name="Title 4"/>
          <p:cNvSpPr>
            <a:spLocks noGrp="1"/>
          </p:cNvSpPr>
          <p:nvPr>
            <p:ph type="title"/>
          </p:nvPr>
        </p:nvSpPr>
        <p:spPr>
          <a:xfrm>
            <a:off x="457200" y="814752"/>
            <a:ext cx="8229600" cy="1049044"/>
          </a:xfrm>
        </p:spPr>
        <p:txBody>
          <a:bodyPr>
            <a:noAutofit/>
          </a:bodyPr>
          <a:lstStyle/>
          <a:p>
            <a:pPr lvl="1" algn="ctr" defTabSz="457200" rtl="0">
              <a:spcBef>
                <a:spcPct val="0"/>
              </a:spcBef>
            </a:pPr>
            <a:r>
              <a:rPr lang="en-US" sz="3600" dirty="0" smtClean="0">
                <a:latin typeface="+mj-lt"/>
              </a:rPr>
              <a:t>What do </a:t>
            </a:r>
            <a:r>
              <a:rPr lang="en-US" sz="3600" dirty="0" smtClean="0"/>
              <a:t>these names reveal about the organizations?</a:t>
            </a:r>
            <a:br>
              <a:rPr lang="en-US" sz="3600" dirty="0" smtClean="0"/>
            </a:br>
            <a:endParaRPr lang="en-US" sz="3600" dirty="0"/>
          </a:p>
        </p:txBody>
      </p:sp>
    </p:spTree>
    <p:extLst>
      <p:ext uri="{BB962C8B-B14F-4D97-AF65-F5344CB8AC3E}">
        <p14:creationId xmlns:p14="http://schemas.microsoft.com/office/powerpoint/2010/main" val="22990520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Paid Domain</a:t>
            </a:r>
            <a:endParaRPr lang="en-US" dirty="0"/>
          </a:p>
        </p:txBody>
      </p:sp>
      <p:sp>
        <p:nvSpPr>
          <p:cNvPr id="3" name="Text Placeholder 2"/>
          <p:cNvSpPr>
            <a:spLocks noGrp="1"/>
          </p:cNvSpPr>
          <p:nvPr>
            <p:ph type="body" idx="1"/>
          </p:nvPr>
        </p:nvSpPr>
        <p:spPr/>
        <p:txBody>
          <a:bodyPr/>
          <a:lstStyle/>
          <a:p>
            <a:r>
              <a:rPr lang="en-US" dirty="0" smtClean="0"/>
              <a:t>Pros</a:t>
            </a:r>
            <a:endParaRPr lang="en-US" dirty="0"/>
          </a:p>
        </p:txBody>
      </p:sp>
      <p:sp>
        <p:nvSpPr>
          <p:cNvPr id="4" name="Content Placeholder 3"/>
          <p:cNvSpPr>
            <a:spLocks noGrp="1"/>
          </p:cNvSpPr>
          <p:nvPr>
            <p:ph sz="half" idx="2"/>
          </p:nvPr>
        </p:nvSpPr>
        <p:spPr/>
        <p:txBody>
          <a:bodyPr/>
          <a:lstStyle/>
          <a:p>
            <a:r>
              <a:rPr lang="en-US" dirty="0"/>
              <a:t>Permanent address</a:t>
            </a:r>
          </a:p>
          <a:p>
            <a:r>
              <a:rPr lang="en-US" dirty="0" smtClean="0"/>
              <a:t>Simple, memorable</a:t>
            </a:r>
          </a:p>
          <a:p>
            <a:r>
              <a:rPr lang="en-US" dirty="0" smtClean="0"/>
              <a:t>Looks good on a business card or presentation</a:t>
            </a:r>
          </a:p>
          <a:p>
            <a:r>
              <a:rPr lang="en-US" dirty="0" smtClean="0"/>
              <a:t>Can be moved to another host without rebuilding or losing links</a:t>
            </a:r>
          </a:p>
          <a:p>
            <a:endParaRPr lang="en-US" dirty="0"/>
          </a:p>
        </p:txBody>
      </p:sp>
      <p:sp>
        <p:nvSpPr>
          <p:cNvPr id="5" name="Text Placeholder 4"/>
          <p:cNvSpPr>
            <a:spLocks noGrp="1"/>
          </p:cNvSpPr>
          <p:nvPr>
            <p:ph type="body" sz="quarter" idx="3"/>
          </p:nvPr>
        </p:nvSpPr>
        <p:spPr/>
        <p:txBody>
          <a:bodyPr/>
          <a:lstStyle/>
          <a:p>
            <a:r>
              <a:rPr lang="en-US" dirty="0" smtClean="0"/>
              <a:t>Cons</a:t>
            </a:r>
            <a:endParaRPr lang="en-US" dirty="0"/>
          </a:p>
        </p:txBody>
      </p:sp>
      <p:sp>
        <p:nvSpPr>
          <p:cNvPr id="6" name="Content Placeholder 5"/>
          <p:cNvSpPr>
            <a:spLocks noGrp="1"/>
          </p:cNvSpPr>
          <p:nvPr>
            <p:ph sz="quarter" idx="4"/>
          </p:nvPr>
        </p:nvSpPr>
        <p:spPr/>
        <p:txBody>
          <a:bodyPr/>
          <a:lstStyle/>
          <a:p>
            <a:r>
              <a:rPr lang="en-US" dirty="0" smtClean="0"/>
              <a:t>Can be pricey</a:t>
            </a:r>
            <a:endParaRPr lang="en-US" dirty="0"/>
          </a:p>
        </p:txBody>
      </p:sp>
      <p:sp>
        <p:nvSpPr>
          <p:cNvPr id="8"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9050569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in a name?</a:t>
            </a:r>
            <a:endParaRPr lang="en-US" dirty="0"/>
          </a:p>
        </p:txBody>
      </p:sp>
      <p:sp>
        <p:nvSpPr>
          <p:cNvPr id="3" name="Content Placeholder 2"/>
          <p:cNvSpPr>
            <a:spLocks noGrp="1"/>
          </p:cNvSpPr>
          <p:nvPr>
            <p:ph idx="1"/>
          </p:nvPr>
        </p:nvSpPr>
        <p:spPr>
          <a:xfrm>
            <a:off x="1404068" y="2214471"/>
            <a:ext cx="7282731" cy="3911691"/>
          </a:xfrm>
        </p:spPr>
        <p:txBody>
          <a:bodyPr>
            <a:normAutofit fontScale="92500" lnSpcReduction="20000"/>
          </a:bodyPr>
          <a:lstStyle/>
          <a:p>
            <a:pPr marL="0" indent="0">
              <a:buNone/>
            </a:pPr>
            <a:endParaRPr lang="en-US" dirty="0" smtClean="0">
              <a:hlinkClick r:id="rId2"/>
            </a:endParaRPr>
          </a:p>
          <a:p>
            <a:r>
              <a:rPr lang="en-US" dirty="0" smtClean="0">
                <a:hlinkClick r:id="rId2"/>
              </a:rPr>
              <a:t>http</a:t>
            </a:r>
            <a:r>
              <a:rPr lang="en-US" dirty="0">
                <a:hlinkClick r:id="rId2"/>
              </a:rPr>
              <a:t>://www.ninety-nines.org</a:t>
            </a:r>
            <a:r>
              <a:rPr lang="en-US" dirty="0" smtClean="0">
                <a:hlinkClick r:id="rId2"/>
              </a:rPr>
              <a:t>/</a:t>
            </a:r>
            <a:endParaRPr lang="en-US" dirty="0" smtClean="0"/>
          </a:p>
          <a:p>
            <a:r>
              <a:rPr lang="en-US" dirty="0">
                <a:hlinkClick r:id="rId3"/>
              </a:rPr>
              <a:t>http://www.nj99.org</a:t>
            </a:r>
            <a:r>
              <a:rPr lang="en-US" dirty="0" smtClean="0">
                <a:hlinkClick r:id="rId3"/>
              </a:rPr>
              <a:t>/</a:t>
            </a:r>
            <a:endParaRPr lang="en-US" dirty="0" smtClean="0"/>
          </a:p>
          <a:p>
            <a:r>
              <a:rPr lang="en-US" dirty="0">
                <a:hlinkClick r:id="rId4"/>
              </a:rPr>
              <a:t>http://www.mid-atlantic99s.org</a:t>
            </a:r>
            <a:r>
              <a:rPr lang="en-US" dirty="0" smtClean="0">
                <a:hlinkClick r:id="rId4"/>
              </a:rPr>
              <a:t>/</a:t>
            </a:r>
            <a:endParaRPr lang="en-US" dirty="0" smtClean="0"/>
          </a:p>
          <a:p>
            <a:r>
              <a:rPr lang="en-US" dirty="0">
                <a:hlinkClick r:id="rId5"/>
              </a:rPr>
              <a:t>http://</a:t>
            </a:r>
            <a:r>
              <a:rPr lang="en-US" dirty="0" smtClean="0">
                <a:hlinkClick r:id="rId5"/>
              </a:rPr>
              <a:t>www.santaclaravalley99s.org/</a:t>
            </a:r>
            <a:endParaRPr lang="en-US" dirty="0" smtClean="0"/>
          </a:p>
          <a:p>
            <a:r>
              <a:rPr lang="en-US" dirty="0" smtClean="0">
                <a:hlinkClick r:id="rId6"/>
              </a:rPr>
              <a:t>http://www.ak99s.org/</a:t>
            </a:r>
            <a:endParaRPr lang="en-US" dirty="0" smtClean="0"/>
          </a:p>
          <a:p>
            <a:r>
              <a:rPr lang="en-US" dirty="0" smtClean="0">
                <a:hlinkClick r:id="rId7"/>
              </a:rPr>
              <a:t>http</a:t>
            </a:r>
            <a:r>
              <a:rPr lang="en-US" dirty="0">
                <a:hlinkClick r:id="rId7"/>
              </a:rPr>
              <a:t>://www.mountshasta99s.org</a:t>
            </a:r>
            <a:r>
              <a:rPr lang="en-US" dirty="0" smtClean="0">
                <a:hlinkClick r:id="rId7"/>
              </a:rPr>
              <a:t>/</a:t>
            </a:r>
            <a:endParaRPr lang="en-US" dirty="0" smtClean="0"/>
          </a:p>
          <a:p>
            <a:r>
              <a:rPr lang="en-US" u="sng" dirty="0">
                <a:solidFill>
                  <a:srgbClr val="180DF3"/>
                </a:solidFill>
              </a:rPr>
              <a:t>http://www.neworleans99s.org/</a:t>
            </a:r>
          </a:p>
        </p:txBody>
      </p:sp>
      <p:sp>
        <p:nvSpPr>
          <p:cNvPr id="5"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6" name="TextBox 5"/>
          <p:cNvSpPr txBox="1"/>
          <p:nvPr/>
        </p:nvSpPr>
        <p:spPr>
          <a:xfrm>
            <a:off x="586854" y="1417638"/>
            <a:ext cx="7929349" cy="1077218"/>
          </a:xfrm>
          <a:prstGeom prst="rect">
            <a:avLst/>
          </a:prstGeom>
          <a:noFill/>
        </p:spPr>
        <p:txBody>
          <a:bodyPr wrap="square" rtlCol="0">
            <a:spAutoFit/>
          </a:bodyPr>
          <a:lstStyle/>
          <a:p>
            <a:r>
              <a:rPr lang="en-US" sz="3200" dirty="0" smtClean="0"/>
              <a:t>What do these names tell you about the organization?</a:t>
            </a:r>
            <a:endParaRPr lang="en-US" sz="3200" dirty="0"/>
          </a:p>
        </p:txBody>
      </p:sp>
    </p:spTree>
    <p:extLst>
      <p:ext uri="{BB962C8B-B14F-4D97-AF65-F5344CB8AC3E}">
        <p14:creationId xmlns:p14="http://schemas.microsoft.com/office/powerpoint/2010/main" val="17219645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purpose?</a:t>
            </a:r>
            <a:endParaRPr lang="en-US" dirty="0"/>
          </a:p>
        </p:txBody>
      </p:sp>
      <p:sp>
        <p:nvSpPr>
          <p:cNvPr id="3" name="Content Placeholder 2"/>
          <p:cNvSpPr>
            <a:spLocks noGrp="1"/>
          </p:cNvSpPr>
          <p:nvPr>
            <p:ph idx="1"/>
          </p:nvPr>
        </p:nvSpPr>
        <p:spPr/>
        <p:txBody>
          <a:bodyPr/>
          <a:lstStyle/>
          <a:p>
            <a:r>
              <a:rPr lang="en-US" dirty="0" smtClean="0"/>
              <a:t>Archive your activities</a:t>
            </a:r>
          </a:p>
          <a:p>
            <a:r>
              <a:rPr lang="en-US" dirty="0" smtClean="0"/>
              <a:t>A place to interact with members</a:t>
            </a:r>
          </a:p>
          <a:p>
            <a:r>
              <a:rPr lang="en-US" dirty="0" smtClean="0"/>
              <a:t>Communicate activities and you have a lot of them</a:t>
            </a:r>
          </a:p>
          <a:p>
            <a:r>
              <a:rPr lang="en-US" dirty="0"/>
              <a:t>Attract new members</a:t>
            </a:r>
          </a:p>
          <a:p>
            <a:r>
              <a:rPr lang="en-US" dirty="0"/>
              <a:t>Attract </a:t>
            </a:r>
            <a:r>
              <a:rPr lang="en-US" dirty="0" smtClean="0"/>
              <a:t>benefactors</a:t>
            </a:r>
          </a:p>
          <a:p>
            <a:r>
              <a:rPr lang="en-US" dirty="0" smtClean="0"/>
              <a:t>Promote aviation in your community</a:t>
            </a:r>
            <a:endParaRPr lang="en-US" dirty="0"/>
          </a:p>
          <a:p>
            <a:endParaRPr lang="en-US" dirty="0"/>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4064406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If you want an active archive of chapter activities consider</a:t>
            </a:r>
            <a:endParaRPr lang="en-US" dirty="0"/>
          </a:p>
        </p:txBody>
      </p:sp>
      <p:sp>
        <p:nvSpPr>
          <p:cNvPr id="3" name="Content Placeholder 2"/>
          <p:cNvSpPr>
            <a:spLocks noGrp="1"/>
          </p:cNvSpPr>
          <p:nvPr>
            <p:ph idx="1"/>
          </p:nvPr>
        </p:nvSpPr>
        <p:spPr/>
        <p:txBody>
          <a:bodyPr/>
          <a:lstStyle/>
          <a:p>
            <a:pPr marL="0" indent="0">
              <a:buNone/>
            </a:pPr>
            <a:r>
              <a:rPr lang="en-US" dirty="0" smtClean="0"/>
              <a:t>Social Media </a:t>
            </a:r>
          </a:p>
          <a:p>
            <a:pPr marL="0" indent="0">
              <a:buNone/>
            </a:pPr>
            <a:r>
              <a:rPr lang="en-US" dirty="0" smtClean="0"/>
              <a:t>Pages are free</a:t>
            </a:r>
          </a:p>
          <a:p>
            <a:endParaRPr lang="en-US" dirty="0"/>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062" y="3112009"/>
            <a:ext cx="1792406" cy="179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778" y="1620494"/>
            <a:ext cx="4583231" cy="450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1795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882"/>
            <a:ext cx="4239096" cy="1143000"/>
          </a:xfrm>
        </p:spPr>
        <p:txBody>
          <a:bodyPr>
            <a:noAutofit/>
          </a:bodyPr>
          <a:lstStyle/>
          <a:p>
            <a:pPr algn="l"/>
            <a:r>
              <a:rPr lang="en-US" sz="2800" b="1" dirty="0" smtClean="0"/>
              <a:t>Facebook provides plenty of opportunities to interact with members</a:t>
            </a:r>
            <a:endParaRPr lang="en-US" sz="2800" b="1" dirty="0"/>
          </a:p>
        </p:txBody>
      </p:sp>
      <p:sp>
        <p:nvSpPr>
          <p:cNvPr id="3" name="Content Placeholder 2"/>
          <p:cNvSpPr>
            <a:spLocks noGrp="1"/>
          </p:cNvSpPr>
          <p:nvPr>
            <p:ph idx="1"/>
          </p:nvPr>
        </p:nvSpPr>
        <p:spPr>
          <a:xfrm>
            <a:off x="457200" y="2183642"/>
            <a:ext cx="8229600" cy="3942521"/>
          </a:xfrm>
        </p:spPr>
        <p:txBody>
          <a:bodyPr/>
          <a:lstStyle/>
          <a:p>
            <a:r>
              <a:rPr lang="en-US" sz="2800" dirty="0" smtClean="0"/>
              <a:t>Discussions</a:t>
            </a:r>
          </a:p>
          <a:p>
            <a:r>
              <a:rPr lang="en-US" sz="2800" dirty="0" smtClean="0"/>
              <a:t>Events</a:t>
            </a:r>
          </a:p>
          <a:p>
            <a:r>
              <a:rPr lang="en-US" sz="2800" dirty="0" smtClean="0"/>
              <a:t>Photos</a:t>
            </a:r>
          </a:p>
          <a:p>
            <a:r>
              <a:rPr lang="en-US" sz="2800" dirty="0" smtClean="0"/>
              <a:t>Files</a:t>
            </a:r>
          </a:p>
          <a:p>
            <a:endParaRPr lang="en-US" dirty="0"/>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94" y="4674879"/>
            <a:ext cx="1451283" cy="1451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G_6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296" y="407376"/>
            <a:ext cx="4327270" cy="5769694"/>
          </a:xfrm>
          <a:prstGeom prst="rect">
            <a:avLst/>
          </a:prstGeom>
        </p:spPr>
      </p:pic>
    </p:spTree>
    <p:extLst>
      <p:ext uri="{BB962C8B-B14F-4D97-AF65-F5344CB8AC3E}">
        <p14:creationId xmlns:p14="http://schemas.microsoft.com/office/powerpoint/2010/main" val="37096832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188" y="572064"/>
            <a:ext cx="8229600" cy="4239360"/>
          </a:xfrm>
        </p:spPr>
        <p:txBody>
          <a:bodyPr>
            <a:normAutofit/>
          </a:bodyPr>
          <a:lstStyle/>
          <a:p>
            <a:r>
              <a:rPr lang="en-US" dirty="0" smtClean="0"/>
              <a:t>Let others know what you are doing</a:t>
            </a:r>
          </a:p>
          <a:p>
            <a:r>
              <a:rPr lang="en-US" dirty="0" smtClean="0"/>
              <a:t>Has some organizing functions such as event invitations</a:t>
            </a:r>
          </a:p>
          <a:p>
            <a:r>
              <a:rPr lang="en-US" dirty="0" smtClean="0"/>
              <a:t>Open or closed group</a:t>
            </a:r>
          </a:p>
          <a:p>
            <a:r>
              <a:rPr lang="en-US" dirty="0" smtClean="0"/>
              <a:t>Must keep it up to date</a:t>
            </a:r>
          </a:p>
          <a:p>
            <a:r>
              <a:rPr lang="en-US" dirty="0" smtClean="0"/>
              <a:t>Control posts</a:t>
            </a:r>
          </a:p>
          <a:p>
            <a:r>
              <a:rPr lang="en-US" dirty="0" smtClean="0"/>
              <a:t>Post at least monthly</a:t>
            </a:r>
          </a:p>
          <a:p>
            <a:endParaRPr lang="en-US" dirty="0"/>
          </a:p>
        </p:txBody>
      </p:sp>
      <p:sp>
        <p:nvSpPr>
          <p:cNvPr id="4" name="Footer Placeholder 3"/>
          <p:cNvSpPr>
            <a:spLocks noGrp="1"/>
          </p:cNvSpPr>
          <p:nvPr>
            <p:ph type="ftr" sz="quarter" idx="11"/>
          </p:nvPr>
        </p:nvSpPr>
        <p:spPr>
          <a:xfrm>
            <a:off x="225188" y="6356350"/>
            <a:ext cx="8015813" cy="365125"/>
          </a:xfrm>
        </p:spPr>
        <p:txBody>
          <a:bodyPr/>
          <a:lstStyle/>
          <a:p>
            <a:r>
              <a:rPr lang="en-US" smtClean="0"/>
              <a:t>Shannon Osborne, Chair          Susan Cafoncelli, Web Master           North Jersey 99s             NJ99.org        </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928" y="5368413"/>
            <a:ext cx="712650" cy="71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041" y="2360634"/>
            <a:ext cx="3975759" cy="336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82526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36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462" y="131797"/>
            <a:ext cx="4771519" cy="6362025"/>
          </a:xfrm>
          <a:prstGeom prst="rect">
            <a:avLst/>
          </a:prstGeom>
        </p:spPr>
      </p:pic>
      <p:pic>
        <p:nvPicPr>
          <p:cNvPr id="5" name="Picture 4" descr="logo-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27" y="2795346"/>
            <a:ext cx="1727200" cy="1143000"/>
          </a:xfrm>
          <a:prstGeom prst="rect">
            <a:avLst/>
          </a:prstGeom>
        </p:spPr>
      </p:pic>
      <p:sp>
        <p:nvSpPr>
          <p:cNvPr id="6" name="TextBox 5"/>
          <p:cNvSpPr txBox="1"/>
          <p:nvPr/>
        </p:nvSpPr>
        <p:spPr>
          <a:xfrm>
            <a:off x="515155" y="383413"/>
            <a:ext cx="2707558" cy="1384995"/>
          </a:xfrm>
          <a:prstGeom prst="rect">
            <a:avLst/>
          </a:prstGeom>
          <a:noFill/>
        </p:spPr>
        <p:txBody>
          <a:bodyPr wrap="square" rtlCol="0">
            <a:spAutoFit/>
          </a:bodyPr>
          <a:lstStyle/>
          <a:p>
            <a:r>
              <a:rPr lang="en-US" sz="2800" dirty="0" smtClean="0"/>
              <a:t>Do you need to communicate activities</a:t>
            </a:r>
            <a:r>
              <a:rPr lang="en-US" dirty="0" smtClean="0"/>
              <a:t>?</a:t>
            </a:r>
            <a:endParaRPr lang="en-US" dirty="0"/>
          </a:p>
        </p:txBody>
      </p:sp>
      <p:sp>
        <p:nvSpPr>
          <p:cNvPr id="7" name="Footer Placeholder 3"/>
          <p:cNvSpPr>
            <a:spLocks noGrp="1"/>
          </p:cNvSpPr>
          <p:nvPr>
            <p:ph type="ftr" sz="quarter" idx="11"/>
          </p:nvPr>
        </p:nvSpPr>
        <p:spPr>
          <a:xfrm>
            <a:off x="296381" y="6356350"/>
            <a:ext cx="8229600"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30374533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48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356350"/>
          </a:xfrm>
          <a:prstGeom prst="rect">
            <a:avLst/>
          </a:prstGeom>
        </p:spPr>
      </p:pic>
      <p:sp>
        <p:nvSpPr>
          <p:cNvPr id="4" name="TextBox 3"/>
          <p:cNvSpPr txBox="1"/>
          <p:nvPr/>
        </p:nvSpPr>
        <p:spPr>
          <a:xfrm>
            <a:off x="419312" y="180888"/>
            <a:ext cx="3402419" cy="6601808"/>
          </a:xfrm>
          <a:prstGeom prst="rect">
            <a:avLst/>
          </a:prstGeom>
          <a:noFill/>
        </p:spPr>
        <p:txBody>
          <a:bodyPr wrap="square" rtlCol="0">
            <a:spAutoFit/>
          </a:bodyPr>
          <a:lstStyle/>
          <a:p>
            <a:r>
              <a:rPr lang="en-US" sz="2000" b="1" dirty="0" smtClean="0"/>
              <a:t>Meet-up is great  to communicate events</a:t>
            </a:r>
          </a:p>
          <a:p>
            <a:r>
              <a:rPr lang="en-US" sz="2000" b="1" dirty="0" smtClean="0"/>
              <a:t>and fly-outs to members   </a:t>
            </a:r>
            <a:endParaRPr lang="en-US" sz="2000" dirty="0"/>
          </a:p>
          <a:p>
            <a:pPr marL="285750" indent="-285750">
              <a:lnSpc>
                <a:spcPct val="130000"/>
              </a:lnSpc>
              <a:buFont typeface="Arial"/>
              <a:buChar char="•"/>
            </a:pPr>
            <a:r>
              <a:rPr lang="en-US" sz="2000" dirty="0" smtClean="0"/>
              <a:t>Around $150/year</a:t>
            </a:r>
          </a:p>
          <a:p>
            <a:pPr marL="285750" indent="-285750">
              <a:lnSpc>
                <a:spcPct val="130000"/>
              </a:lnSpc>
              <a:buFont typeface="Arial"/>
              <a:buChar char="•"/>
            </a:pPr>
            <a:r>
              <a:rPr lang="en-US" sz="2000" dirty="0"/>
              <a:t>S</a:t>
            </a:r>
            <a:r>
              <a:rPr lang="en-US" sz="2000" dirty="0" smtClean="0"/>
              <a:t>et </a:t>
            </a:r>
            <a:r>
              <a:rPr lang="en-US" sz="2000" dirty="0"/>
              <a:t>up events and archive the </a:t>
            </a:r>
            <a:r>
              <a:rPr lang="en-US" sz="2000" dirty="0" smtClean="0"/>
              <a:t>results easily</a:t>
            </a:r>
            <a:endParaRPr lang="en-US" sz="2000" dirty="0"/>
          </a:p>
          <a:p>
            <a:pPr marL="285750" indent="-285750">
              <a:lnSpc>
                <a:spcPct val="130000"/>
              </a:lnSpc>
              <a:buFont typeface="Arial"/>
              <a:buChar char="•"/>
            </a:pPr>
            <a:r>
              <a:rPr lang="en-US" sz="2000" dirty="0"/>
              <a:t>M</a:t>
            </a:r>
            <a:r>
              <a:rPr lang="en-US" sz="2000" dirty="0" smtClean="0"/>
              <a:t>anagement of member privacy</a:t>
            </a:r>
          </a:p>
          <a:p>
            <a:pPr marL="285750" indent="-285750">
              <a:lnSpc>
                <a:spcPct val="130000"/>
              </a:lnSpc>
              <a:buFont typeface="Arial"/>
              <a:buChar char="•"/>
            </a:pPr>
            <a:r>
              <a:rPr lang="en-US" sz="2000" dirty="0" smtClean="0"/>
              <a:t>Choice of mailings and emails to receive</a:t>
            </a:r>
          </a:p>
          <a:p>
            <a:pPr marL="285750" indent="-285750">
              <a:lnSpc>
                <a:spcPct val="130000"/>
              </a:lnSpc>
              <a:buFont typeface="Arial"/>
              <a:buChar char="•"/>
            </a:pPr>
            <a:r>
              <a:rPr lang="en-US" sz="2000" dirty="0" smtClean="0"/>
              <a:t>Easy group communications</a:t>
            </a:r>
          </a:p>
          <a:p>
            <a:pPr marL="285750" indent="-285750">
              <a:lnSpc>
                <a:spcPct val="130000"/>
              </a:lnSpc>
              <a:buFont typeface="Arial"/>
              <a:buChar char="•"/>
            </a:pPr>
            <a:r>
              <a:rPr lang="en-US" sz="2000" dirty="0" smtClean="0"/>
              <a:t>Maintains your emails lists </a:t>
            </a:r>
          </a:p>
          <a:p>
            <a:pPr marL="285750" indent="-285750">
              <a:lnSpc>
                <a:spcPct val="130000"/>
              </a:lnSpc>
              <a:buFont typeface="Arial"/>
              <a:buChar char="•"/>
            </a:pPr>
            <a:r>
              <a:rPr lang="en-US" sz="2000" dirty="0"/>
              <a:t>F</a:t>
            </a:r>
            <a:r>
              <a:rPr lang="en-US" sz="2000" dirty="0" smtClean="0"/>
              <a:t>lexibility and control of postings</a:t>
            </a:r>
          </a:p>
          <a:p>
            <a:pPr marL="285750" indent="-285750">
              <a:lnSpc>
                <a:spcPct val="130000"/>
              </a:lnSpc>
              <a:buFont typeface="Arial"/>
              <a:buChar char="•"/>
            </a:pPr>
            <a:r>
              <a:rPr lang="en-US" sz="2000" dirty="0" smtClean="0"/>
              <a:t>Can link to your website</a:t>
            </a:r>
          </a:p>
          <a:p>
            <a:pPr marL="285750" indent="-285750">
              <a:lnSpc>
                <a:spcPct val="130000"/>
              </a:lnSpc>
              <a:buFont typeface="Arial"/>
              <a:buChar char="•"/>
            </a:pPr>
            <a:r>
              <a:rPr lang="en-US" sz="2000" dirty="0" smtClean="0"/>
              <a:t>Attracts members!</a:t>
            </a:r>
          </a:p>
          <a:p>
            <a:pPr>
              <a:lnSpc>
                <a:spcPct val="130000"/>
              </a:lnSpc>
            </a:pPr>
            <a:endParaRPr lang="en-US" sz="2000" dirty="0"/>
          </a:p>
        </p:txBody>
      </p:sp>
      <p:sp>
        <p:nvSpPr>
          <p:cNvPr id="5" name="Footer Placeholder 3"/>
          <p:cNvSpPr>
            <a:spLocks noGrp="1"/>
          </p:cNvSpPr>
          <p:nvPr>
            <p:ph type="ftr" sz="quarter" idx="11"/>
          </p:nvPr>
        </p:nvSpPr>
        <p:spPr>
          <a:xfrm>
            <a:off x="215503" y="6417571"/>
            <a:ext cx="8229600"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14146636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484.PNG"/>
          <p:cNvPicPr>
            <a:picLocks noChangeAspect="1"/>
          </p:cNvPicPr>
          <p:nvPr/>
        </p:nvPicPr>
        <p:blipFill rotWithShape="1">
          <a:blip r:embed="rId2">
            <a:extLst>
              <a:ext uri="{28A0092B-C50C-407E-A947-70E740481C1C}">
                <a14:useLocalDpi xmlns:a14="http://schemas.microsoft.com/office/drawing/2010/main" val="0"/>
              </a:ext>
            </a:extLst>
          </a:blip>
          <a:srcRect t="24809"/>
          <a:stretch/>
        </p:blipFill>
        <p:spPr>
          <a:xfrm>
            <a:off x="3543300" y="611064"/>
            <a:ext cx="5143500" cy="5156605"/>
          </a:xfrm>
          <a:prstGeom prst="rect">
            <a:avLst/>
          </a:prstGeom>
        </p:spPr>
      </p:pic>
      <p:pic>
        <p:nvPicPr>
          <p:cNvPr id="7" name="Picture 6" descr="logo-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90" y="5045357"/>
            <a:ext cx="1727200" cy="1143000"/>
          </a:xfrm>
          <a:prstGeom prst="rect">
            <a:avLst/>
          </a:prstGeom>
        </p:spPr>
      </p:pic>
      <p:sp>
        <p:nvSpPr>
          <p:cNvPr id="8" name="TextBox 7"/>
          <p:cNvSpPr txBox="1"/>
          <p:nvPr/>
        </p:nvSpPr>
        <p:spPr>
          <a:xfrm>
            <a:off x="670899" y="742861"/>
            <a:ext cx="3031028" cy="3877985"/>
          </a:xfrm>
          <a:prstGeom prst="rect">
            <a:avLst/>
          </a:prstGeom>
          <a:noFill/>
        </p:spPr>
        <p:txBody>
          <a:bodyPr wrap="square" rtlCol="0">
            <a:spAutoFit/>
          </a:bodyPr>
          <a:lstStyle/>
          <a:p>
            <a:r>
              <a:rPr lang="en-US" sz="2400" dirty="0" smtClean="0"/>
              <a:t>Meet-up membership profiles</a:t>
            </a:r>
          </a:p>
          <a:p>
            <a:endParaRPr lang="en-US" dirty="0"/>
          </a:p>
          <a:p>
            <a:pPr marL="285750" indent="-285750">
              <a:buFont typeface="Arial"/>
              <a:buChar char="•"/>
            </a:pPr>
            <a:r>
              <a:rPr lang="en-US" dirty="0" smtClean="0"/>
              <a:t>Helps networking</a:t>
            </a:r>
          </a:p>
          <a:p>
            <a:pPr marL="285750" indent="-285750">
              <a:buFont typeface="Arial"/>
              <a:buChar char="•"/>
            </a:pPr>
            <a:endParaRPr lang="en-US" dirty="0" smtClean="0"/>
          </a:p>
          <a:p>
            <a:pPr marL="285750" indent="-285750">
              <a:buFont typeface="Arial"/>
              <a:buChar char="•"/>
            </a:pPr>
            <a:r>
              <a:rPr lang="en-US" dirty="0" smtClean="0"/>
              <a:t>Can’t remember who?</a:t>
            </a:r>
          </a:p>
          <a:p>
            <a:pPr marL="285750" indent="-285750">
              <a:buFont typeface="Arial"/>
              <a:buChar char="•"/>
            </a:pPr>
            <a:endParaRPr lang="en-US" dirty="0" smtClean="0"/>
          </a:p>
          <a:p>
            <a:pPr marL="285750" indent="-285750">
              <a:buFont typeface="Arial"/>
              <a:buChar char="•"/>
            </a:pPr>
            <a:r>
              <a:rPr lang="en-US" dirty="0" smtClean="0"/>
              <a:t>Focus profiles by asking for specific information such as ratings, what you fly</a:t>
            </a:r>
          </a:p>
          <a:p>
            <a:pPr marL="285750" indent="-285750">
              <a:buFont typeface="Arial"/>
              <a:buChar char="•"/>
            </a:pPr>
            <a:endParaRPr lang="en-US" dirty="0"/>
          </a:p>
          <a:p>
            <a:pPr marL="285750" indent="-285750">
              <a:buFont typeface="Arial"/>
              <a:buChar char="•"/>
            </a:pPr>
            <a:r>
              <a:rPr lang="en-US" dirty="0" smtClean="0"/>
              <a:t>Attracts new members</a:t>
            </a:r>
          </a:p>
          <a:p>
            <a:endParaRPr lang="en-US" dirty="0" smtClean="0"/>
          </a:p>
        </p:txBody>
      </p:sp>
      <p:sp>
        <p:nvSpPr>
          <p:cNvPr id="2" name="Footer Placeholder 1"/>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8449910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95400"/>
            <a:ext cx="2580772" cy="451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74986" y="1295400"/>
            <a:ext cx="4495800" cy="3600986"/>
          </a:xfrm>
          <a:prstGeom prst="rect">
            <a:avLst/>
          </a:prstGeom>
          <a:noFill/>
        </p:spPr>
        <p:txBody>
          <a:bodyPr wrap="square" rtlCol="0">
            <a:spAutoFit/>
          </a:bodyPr>
          <a:lstStyle/>
          <a:p>
            <a:pPr algn="ctr"/>
            <a:r>
              <a:rPr lang="en-US" sz="3200" b="1" dirty="0" smtClean="0">
                <a:solidFill>
                  <a:schemeClr val="accent2">
                    <a:lumMod val="75000"/>
                  </a:schemeClr>
                </a:solidFill>
                <a:latin typeface="Arial" panose="020B0604020202020204" pitchFamily="34" charset="0"/>
                <a:cs typeface="Arial" panose="020B0604020202020204" pitchFamily="34" charset="0"/>
              </a:rPr>
              <a:t>Trouble with the Audio?</a:t>
            </a:r>
          </a:p>
          <a:p>
            <a:endParaRPr lang="en-US" sz="2400"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If you are not receiving the audio, check the control panel.  If it is not visible, click on the arrow to reveal it.</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Click on “Audio Setup” to bring up the audio screen.</a:t>
            </a:r>
            <a:endParaRPr lang="en-US" sz="2000" b="1" dirty="0">
              <a:latin typeface="Arial" panose="020B0604020202020204" pitchFamily="34" charset="0"/>
              <a:cs typeface="Arial" panose="020B0604020202020204" pitchFamily="34" charset="0"/>
            </a:endParaRPr>
          </a:p>
        </p:txBody>
      </p:sp>
      <p:cxnSp>
        <p:nvCxnSpPr>
          <p:cNvPr id="8" name="Straight Connector 7"/>
          <p:cNvCxnSpPr/>
          <p:nvPr/>
        </p:nvCxnSpPr>
        <p:spPr>
          <a:xfrm flipV="1">
            <a:off x="5105400" y="3155312"/>
            <a:ext cx="762000" cy="87439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105400" y="2438400"/>
            <a:ext cx="685800" cy="2286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dirty="0" smtClean="0"/>
              <a:t>Shannon Osborne, Chair          Susan Cafoncelli, Web Master           North Jersey 99s             NJ99.org        </a:t>
            </a:r>
            <a:endParaRPr lang="en-US" dirty="0"/>
          </a:p>
        </p:txBody>
      </p:sp>
    </p:spTree>
    <p:extLst>
      <p:ext uri="{BB962C8B-B14F-4D97-AF65-F5344CB8AC3E}">
        <p14:creationId xmlns:p14="http://schemas.microsoft.com/office/powerpoint/2010/main" val="31582220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2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015" y="4362403"/>
            <a:ext cx="1727200" cy="1143000"/>
          </a:xfrm>
          <a:prstGeom prst="rect">
            <a:avLst/>
          </a:prstGeom>
        </p:spPr>
      </p:pic>
      <p:sp>
        <p:nvSpPr>
          <p:cNvPr id="8" name="TextBox 7"/>
          <p:cNvSpPr txBox="1"/>
          <p:nvPr/>
        </p:nvSpPr>
        <p:spPr>
          <a:xfrm>
            <a:off x="670899" y="802771"/>
            <a:ext cx="3031028" cy="4062651"/>
          </a:xfrm>
          <a:prstGeom prst="rect">
            <a:avLst/>
          </a:prstGeom>
          <a:noFill/>
        </p:spPr>
        <p:txBody>
          <a:bodyPr wrap="square" rtlCol="0">
            <a:spAutoFit/>
          </a:bodyPr>
          <a:lstStyle/>
          <a:p>
            <a:r>
              <a:rPr lang="en-US" sz="2400" dirty="0" smtClean="0"/>
              <a:t>Meet-up networks with chapter </a:t>
            </a:r>
            <a:r>
              <a:rPr lang="en-US" sz="2400" dirty="0" err="1" smtClean="0"/>
              <a:t>flyouts</a:t>
            </a:r>
            <a:r>
              <a:rPr lang="en-US" sz="2400" dirty="0" smtClean="0"/>
              <a:t> and events</a:t>
            </a:r>
          </a:p>
          <a:p>
            <a:endParaRPr lang="en-US" sz="2400" dirty="0" smtClean="0"/>
          </a:p>
          <a:p>
            <a:r>
              <a:rPr lang="en-US" sz="2400" dirty="0" smtClean="0"/>
              <a:t>Weave a Web:</a:t>
            </a:r>
          </a:p>
          <a:p>
            <a:r>
              <a:rPr lang="en-US" sz="2400" dirty="0" smtClean="0"/>
              <a:t>Link 3-4 regions to share </a:t>
            </a:r>
            <a:r>
              <a:rPr lang="en-US" sz="2400" dirty="0" err="1" smtClean="0"/>
              <a:t>flyouts</a:t>
            </a:r>
            <a:r>
              <a:rPr lang="en-US" sz="2400" dirty="0"/>
              <a:t>,</a:t>
            </a:r>
            <a:r>
              <a:rPr lang="en-US" sz="2400" dirty="0" smtClean="0"/>
              <a:t> events and share the cost!</a:t>
            </a:r>
          </a:p>
          <a:p>
            <a:endParaRPr lang="en-US" sz="2400" dirty="0"/>
          </a:p>
          <a:p>
            <a:endParaRPr lang="en-US" sz="2400" dirty="0" smtClean="0"/>
          </a:p>
          <a:p>
            <a:endParaRPr lang="en-US" dirty="0"/>
          </a:p>
        </p:txBody>
      </p:sp>
      <p:pic>
        <p:nvPicPr>
          <p:cNvPr id="2" name="Picture 1" descr="IMG_62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443" y="-1"/>
            <a:ext cx="4582984" cy="6110645"/>
          </a:xfrm>
          <a:prstGeom prst="rect">
            <a:avLst/>
          </a:prstGeom>
        </p:spPr>
      </p:pic>
      <p:sp>
        <p:nvSpPr>
          <p:cNvPr id="3" name="Footer Placeholder 2"/>
          <p:cNvSpPr>
            <a:spLocks noGrp="1"/>
          </p:cNvSpPr>
          <p:nvPr>
            <p:ph type="ftr" sz="quarter" idx="11"/>
          </p:nvPr>
        </p:nvSpPr>
        <p:spPr>
          <a:xfrm>
            <a:off x="457200" y="6226490"/>
            <a:ext cx="8229600" cy="365125"/>
          </a:xfrm>
        </p:spPr>
        <p:txBody>
          <a:bodyPr/>
          <a:lstStyle/>
          <a:p>
            <a:r>
              <a:rPr lang="en-US" dirty="0" smtClean="0"/>
              <a:t>Shannon Osborne, Chair          Susan Cafoncelli, Web Master           North Jersey 99s             NJ99.org        </a:t>
            </a:r>
            <a:endParaRPr lang="en-US" dirty="0"/>
          </a:p>
        </p:txBody>
      </p:sp>
    </p:spTree>
    <p:extLst>
      <p:ext uri="{BB962C8B-B14F-4D97-AF65-F5344CB8AC3E}">
        <p14:creationId xmlns:p14="http://schemas.microsoft.com/office/powerpoint/2010/main" val="34586361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20.jpeg"/>
          <p:cNvPicPr>
            <a:picLocks noChangeAspect="1"/>
          </p:cNvPicPr>
          <p:nvPr/>
        </p:nvPicPr>
        <p:blipFill rotWithShape="1">
          <a:blip r:embed="rId2">
            <a:extLst>
              <a:ext uri="{28A0092B-C50C-407E-A947-70E740481C1C}">
                <a14:useLocalDpi xmlns:a14="http://schemas.microsoft.com/office/drawing/2010/main" val="0"/>
              </a:ext>
            </a:extLst>
          </a:blip>
          <a:srcRect l="4813" t="14226" r="2096" b="-2870"/>
          <a:stretch/>
        </p:blipFill>
        <p:spPr>
          <a:xfrm>
            <a:off x="3462321" y="642283"/>
            <a:ext cx="4788112" cy="5866467"/>
          </a:xfrm>
          <a:prstGeom prst="rect">
            <a:avLst/>
          </a:prstGeom>
        </p:spPr>
      </p:pic>
      <p:pic>
        <p:nvPicPr>
          <p:cNvPr id="8" name="Picture 7" descr="logo-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11" y="4251974"/>
            <a:ext cx="1727200" cy="1143000"/>
          </a:xfrm>
          <a:prstGeom prst="rect">
            <a:avLst/>
          </a:prstGeom>
        </p:spPr>
      </p:pic>
      <p:sp>
        <p:nvSpPr>
          <p:cNvPr id="9" name="TextBox 8"/>
          <p:cNvSpPr txBox="1"/>
          <p:nvPr/>
        </p:nvSpPr>
        <p:spPr>
          <a:xfrm>
            <a:off x="455258" y="742871"/>
            <a:ext cx="2647651" cy="2862322"/>
          </a:xfrm>
          <a:prstGeom prst="rect">
            <a:avLst/>
          </a:prstGeom>
          <a:noFill/>
        </p:spPr>
        <p:txBody>
          <a:bodyPr wrap="square" rtlCol="0">
            <a:spAutoFit/>
          </a:bodyPr>
          <a:lstStyle/>
          <a:p>
            <a:pPr marL="285750" indent="-285750">
              <a:buFont typeface="Arial"/>
              <a:buChar char="•"/>
            </a:pPr>
            <a:r>
              <a:rPr lang="en-US" sz="2000" dirty="0" smtClean="0"/>
              <a:t>Meet up packages events</a:t>
            </a:r>
          </a:p>
          <a:p>
            <a:pPr marL="285750" indent="-285750">
              <a:buFont typeface="Arial"/>
              <a:buChar char="•"/>
            </a:pPr>
            <a:endParaRPr lang="en-US" sz="2000" dirty="0" smtClean="0"/>
          </a:p>
          <a:p>
            <a:pPr marL="285750" indent="-285750">
              <a:buFont typeface="Arial"/>
              <a:buChar char="•"/>
            </a:pPr>
            <a:r>
              <a:rPr lang="en-US" sz="2000" dirty="0" smtClean="0"/>
              <a:t>Invitations</a:t>
            </a:r>
          </a:p>
          <a:p>
            <a:pPr marL="285750" indent="-285750">
              <a:buFont typeface="Arial"/>
              <a:buChar char="•"/>
            </a:pPr>
            <a:endParaRPr lang="en-US" sz="2000" dirty="0" smtClean="0"/>
          </a:p>
          <a:p>
            <a:pPr marL="285750" indent="-285750">
              <a:buFont typeface="Arial"/>
              <a:buChar char="•"/>
            </a:pPr>
            <a:r>
              <a:rPr lang="en-US" sz="2000" dirty="0" smtClean="0"/>
              <a:t>Reservations</a:t>
            </a:r>
          </a:p>
          <a:p>
            <a:pPr marL="285750" indent="-285750">
              <a:buFont typeface="Arial"/>
              <a:buChar char="•"/>
            </a:pPr>
            <a:endParaRPr lang="en-US" sz="2000" dirty="0" smtClean="0"/>
          </a:p>
          <a:p>
            <a:pPr marL="285750" indent="-285750">
              <a:buFont typeface="Arial"/>
              <a:buChar char="•"/>
            </a:pPr>
            <a:r>
              <a:rPr lang="en-US" sz="2000" dirty="0" smtClean="0"/>
              <a:t>Report of the events with photos</a:t>
            </a:r>
            <a:endParaRPr lang="en-US" sz="2000" dirty="0"/>
          </a:p>
        </p:txBody>
      </p:sp>
      <p:sp>
        <p:nvSpPr>
          <p:cNvPr id="2" name="Footer Placeholder 1"/>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16811460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5696.jpeg"/>
          <p:cNvPicPr>
            <a:picLocks noChangeAspect="1"/>
          </p:cNvPicPr>
          <p:nvPr/>
        </p:nvPicPr>
        <p:blipFill rotWithShape="1">
          <a:blip r:embed="rId2">
            <a:extLst>
              <a:ext uri="{28A0092B-C50C-407E-A947-70E740481C1C}">
                <a14:useLocalDpi xmlns:a14="http://schemas.microsoft.com/office/drawing/2010/main" val="0"/>
              </a:ext>
            </a:extLst>
          </a:blip>
          <a:srcRect t="17623"/>
          <a:stretch/>
        </p:blipFill>
        <p:spPr>
          <a:xfrm>
            <a:off x="67951" y="57532"/>
            <a:ext cx="5143500" cy="5649409"/>
          </a:xfrm>
          <a:prstGeom prst="rect">
            <a:avLst/>
          </a:prstGeom>
        </p:spPr>
      </p:pic>
      <p:sp>
        <p:nvSpPr>
          <p:cNvPr id="2" name="Title 1"/>
          <p:cNvSpPr>
            <a:spLocks noGrp="1"/>
          </p:cNvSpPr>
          <p:nvPr>
            <p:ph type="title"/>
          </p:nvPr>
        </p:nvSpPr>
        <p:spPr>
          <a:xfrm>
            <a:off x="457200" y="274638"/>
            <a:ext cx="7893102" cy="1143000"/>
          </a:xfrm>
        </p:spPr>
        <p:txBody>
          <a:bodyPr/>
          <a:lstStyle/>
          <a:p>
            <a:pPr algn="r"/>
            <a:r>
              <a:rPr lang="en-US" dirty="0" smtClean="0"/>
              <a:t> Everbrite</a:t>
            </a:r>
            <a:endParaRPr lang="en-US" dirty="0"/>
          </a:p>
        </p:txBody>
      </p:sp>
      <p:sp>
        <p:nvSpPr>
          <p:cNvPr id="4" name="Footer Placeholder 3"/>
          <p:cNvSpPr>
            <a:spLocks noGrp="1"/>
          </p:cNvSpPr>
          <p:nvPr>
            <p:ph type="ftr" sz="quarter" idx="11"/>
          </p:nvPr>
        </p:nvSpPr>
        <p:spPr>
          <a:xfrm>
            <a:off x="120702" y="6378017"/>
            <a:ext cx="8229600" cy="365125"/>
          </a:xfrm>
        </p:spPr>
        <p:txBody>
          <a:bodyPr/>
          <a:lstStyle/>
          <a:p>
            <a:r>
              <a:rPr lang="en-US" smtClean="0"/>
              <a:t>Shannon Osborne, Chair          Susan Cafoncelli, Web Master           North Jersey 99s             NJ99.org        </a:t>
            </a:r>
            <a:endParaRPr lang="en-US" dirty="0"/>
          </a:p>
        </p:txBody>
      </p:sp>
      <p:pic>
        <p:nvPicPr>
          <p:cNvPr id="6" name="Content Placeholder 5" descr="IMG_5692.jpeg"/>
          <p:cNvPicPr>
            <a:picLocks noGrp="1" noChangeAspect="1"/>
          </p:cNvPicPr>
          <p:nvPr>
            <p:ph idx="1"/>
          </p:nvPr>
        </p:nvPicPr>
        <p:blipFill rotWithShape="1">
          <a:blip r:embed="rId3">
            <a:extLst>
              <a:ext uri="{28A0092B-C50C-407E-A947-70E740481C1C}">
                <a14:useLocalDpi xmlns:a14="http://schemas.microsoft.com/office/drawing/2010/main" val="0"/>
              </a:ext>
            </a:extLst>
          </a:blip>
          <a:srcRect t="31159" b="29376"/>
          <a:stretch/>
        </p:blipFill>
        <p:spPr>
          <a:xfrm>
            <a:off x="67951" y="1821213"/>
            <a:ext cx="8618849" cy="4535137"/>
          </a:xfrm>
        </p:spPr>
      </p:pic>
    </p:spTree>
    <p:extLst>
      <p:ext uri="{BB962C8B-B14F-4D97-AF65-F5344CB8AC3E}">
        <p14:creationId xmlns:p14="http://schemas.microsoft.com/office/powerpoint/2010/main" val="31212846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584568" y="6362337"/>
            <a:ext cx="7519917" cy="365125"/>
          </a:xfrm>
        </p:spPr>
        <p:txBody>
          <a:bodyPr/>
          <a:lstStyle/>
          <a:p>
            <a:r>
              <a:rPr lang="en-US" smtClean="0"/>
              <a:t>Shannon Osborne, Chair          Susan Cafoncelli, Web Master           North Jersey 99s             NJ99.org        </a:t>
            </a:r>
            <a:endParaRPr lang="en-US" dirty="0"/>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06" y="2987156"/>
            <a:ext cx="22002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809" y="4549095"/>
            <a:ext cx="1816407" cy="116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729007" y="2570722"/>
            <a:ext cx="4996704" cy="1406035"/>
            <a:chOff x="3260192" y="2570722"/>
            <a:chExt cx="4996704" cy="1406035"/>
          </a:xfrm>
        </p:grpSpPr>
        <p:pic>
          <p:nvPicPr>
            <p:cNvPr id="2051" name="Picture 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0192" y="2570722"/>
              <a:ext cx="1387876" cy="140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17660" y="3089073"/>
              <a:ext cx="3439236" cy="369332"/>
            </a:xfrm>
            <a:prstGeom prst="rect">
              <a:avLst/>
            </a:prstGeom>
            <a:noFill/>
          </p:spPr>
          <p:txBody>
            <a:bodyPr wrap="square" rtlCol="0">
              <a:spAutoFit/>
            </a:bodyPr>
            <a:lstStyle/>
            <a:p>
              <a:r>
                <a:rPr lang="en-US" dirty="0" smtClean="0">
                  <a:solidFill>
                    <a:srgbClr val="180DF3"/>
                  </a:solidFill>
                  <a:latin typeface="Aharoni" panose="02010803020104030203" pitchFamily="2" charset="-79"/>
                  <a:cs typeface="Aharoni" panose="02010803020104030203" pitchFamily="2" charset="-79"/>
                </a:rPr>
                <a:t>Blue host using Word Press</a:t>
              </a:r>
              <a:endParaRPr lang="en-US" dirty="0">
                <a:solidFill>
                  <a:srgbClr val="180DF3"/>
                </a:solidFill>
                <a:latin typeface="Aharoni" panose="02010803020104030203" pitchFamily="2" charset="-79"/>
                <a:cs typeface="Aharoni" panose="02010803020104030203" pitchFamily="2" charset="-79"/>
              </a:endParaRPr>
            </a:p>
          </p:txBody>
        </p:sp>
      </p:grpSp>
      <p:pic>
        <p:nvPicPr>
          <p:cNvPr id="2053" name="Picture 5">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147" y="4726712"/>
            <a:ext cx="1764629"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9147" y="725281"/>
            <a:ext cx="8229600" cy="1143000"/>
          </a:xfrm>
        </p:spPr>
        <p:txBody>
          <a:bodyPr>
            <a:normAutofit fontScale="90000"/>
          </a:bodyPr>
          <a:lstStyle/>
          <a:p>
            <a:pPr algn="l"/>
            <a:r>
              <a:rPr lang="en-US" sz="4000" dirty="0"/>
              <a:t>Y</a:t>
            </a:r>
            <a:r>
              <a:rPr lang="en-US" sz="4000" dirty="0" smtClean="0"/>
              <a:t>ou still want a web site</a:t>
            </a:r>
            <a:br>
              <a:rPr lang="en-US" sz="4000" dirty="0" smtClean="0"/>
            </a:br>
            <a:r>
              <a:rPr lang="en-US" sz="4000" dirty="0" smtClean="0"/>
              <a:t>Who will host your website?</a:t>
            </a:r>
            <a:endParaRPr lang="en-US" sz="4000" dirty="0"/>
          </a:p>
        </p:txBody>
      </p:sp>
    </p:spTree>
    <p:extLst>
      <p:ext uri="{BB962C8B-B14F-4D97-AF65-F5344CB8AC3E}">
        <p14:creationId xmlns:p14="http://schemas.microsoft.com/office/powerpoint/2010/main" val="4903569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459147"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Tips for a Great Website</a:t>
            </a:r>
            <a:endParaRPr lang="en-US" sz="4000" dirty="0"/>
          </a:p>
        </p:txBody>
      </p:sp>
      <p:sp>
        <p:nvSpPr>
          <p:cNvPr id="3" name="TextBox 2"/>
          <p:cNvSpPr txBox="1"/>
          <p:nvPr/>
        </p:nvSpPr>
        <p:spPr>
          <a:xfrm>
            <a:off x="1180559" y="1803513"/>
            <a:ext cx="7427347" cy="4599721"/>
          </a:xfrm>
          <a:prstGeom prst="rect">
            <a:avLst/>
          </a:prstGeom>
          <a:noFill/>
        </p:spPr>
        <p:txBody>
          <a:bodyPr wrap="square" rtlCol="0">
            <a:spAutoFit/>
          </a:bodyPr>
          <a:lstStyle/>
          <a:p>
            <a:pPr marL="342900" indent="-342900">
              <a:lnSpc>
                <a:spcPct val="130000"/>
              </a:lnSpc>
              <a:buFont typeface="Wingdings" charset="2"/>
              <a:buChar char="§"/>
            </a:pPr>
            <a:r>
              <a:rPr lang="en-US" sz="2400" b="1" dirty="0" smtClean="0"/>
              <a:t>K</a:t>
            </a:r>
            <a:r>
              <a:rPr lang="en-US" sz="2400" dirty="0" smtClean="0"/>
              <a:t>eep </a:t>
            </a:r>
            <a:r>
              <a:rPr lang="en-US" sz="2400" b="1" dirty="0" smtClean="0"/>
              <a:t>I</a:t>
            </a:r>
            <a:r>
              <a:rPr lang="en-US" sz="2400" dirty="0" smtClean="0"/>
              <a:t>t </a:t>
            </a:r>
            <a:r>
              <a:rPr lang="en-US" sz="2400" b="1" dirty="0" smtClean="0"/>
              <a:t>S</a:t>
            </a:r>
            <a:r>
              <a:rPr lang="en-US" sz="2400" dirty="0" smtClean="0"/>
              <a:t>imple </a:t>
            </a:r>
            <a:r>
              <a:rPr lang="en-US" sz="2400" b="1" dirty="0" smtClean="0"/>
              <a:t>S</a:t>
            </a:r>
            <a:r>
              <a:rPr lang="en-US" sz="2400" dirty="0" smtClean="0"/>
              <a:t>tupid!</a:t>
            </a:r>
          </a:p>
          <a:p>
            <a:pPr marL="342900" indent="-342900">
              <a:lnSpc>
                <a:spcPct val="130000"/>
              </a:lnSpc>
              <a:buFont typeface="Wingdings" charset="2"/>
              <a:buChar char="§"/>
            </a:pPr>
            <a:r>
              <a:rPr lang="en-US" sz="2400" dirty="0" smtClean="0"/>
              <a:t>Less is more  - limit your </a:t>
            </a:r>
            <a:r>
              <a:rPr lang="en-US" sz="2400" dirty="0"/>
              <a:t>s</a:t>
            </a:r>
            <a:r>
              <a:rPr lang="en-US" sz="2400" dirty="0" smtClean="0"/>
              <a:t>ite  to 5-6 pages</a:t>
            </a:r>
          </a:p>
          <a:p>
            <a:pPr marL="342900" indent="-342900">
              <a:lnSpc>
                <a:spcPct val="130000"/>
              </a:lnSpc>
              <a:buFont typeface="Wingdings" charset="2"/>
              <a:buChar char="§"/>
            </a:pPr>
            <a:r>
              <a:rPr lang="en-US" sz="2400" dirty="0" smtClean="0"/>
              <a:t>Include ONLY chapter information ( photos and stories) </a:t>
            </a:r>
          </a:p>
          <a:p>
            <a:pPr marL="342900" indent="-342900">
              <a:lnSpc>
                <a:spcPct val="130000"/>
              </a:lnSpc>
              <a:buFont typeface="Wingdings" charset="2"/>
              <a:buChar char="§"/>
            </a:pPr>
            <a:r>
              <a:rPr lang="en-US" sz="2400" dirty="0" smtClean="0"/>
              <a:t>Link to other organizations within your site</a:t>
            </a:r>
          </a:p>
          <a:p>
            <a:pPr marL="342900" indent="-342900">
              <a:lnSpc>
                <a:spcPct val="130000"/>
              </a:lnSpc>
              <a:buFont typeface="Wingdings" charset="2"/>
              <a:buChar char="§"/>
            </a:pPr>
            <a:r>
              <a:rPr lang="en-US" sz="2400" dirty="0" smtClean="0"/>
              <a:t>Link only to sites who will link back to you</a:t>
            </a:r>
          </a:p>
          <a:p>
            <a:pPr marL="342900" indent="-342900">
              <a:lnSpc>
                <a:spcPct val="130000"/>
              </a:lnSpc>
              <a:buFont typeface="Wingdings" charset="2"/>
              <a:buChar char="§"/>
            </a:pPr>
            <a:r>
              <a:rPr lang="en-US" sz="2400" dirty="0" smtClean="0"/>
              <a:t>Try a leading page for upcoming events</a:t>
            </a:r>
          </a:p>
          <a:p>
            <a:pPr marL="1257300" lvl="2" indent="-342900">
              <a:lnSpc>
                <a:spcPct val="130000"/>
              </a:lnSpc>
              <a:buFont typeface="Wingdings" charset="2"/>
              <a:buChar char="§"/>
            </a:pPr>
            <a:r>
              <a:rPr lang="en-US" sz="2000" dirty="0" smtClean="0"/>
              <a:t>Your event comes up as the home page</a:t>
            </a:r>
          </a:p>
          <a:p>
            <a:pPr marL="1257300" lvl="2" indent="-342900">
              <a:lnSpc>
                <a:spcPct val="130000"/>
              </a:lnSpc>
              <a:buFont typeface="Wingdings" charset="2"/>
              <a:buChar char="§"/>
            </a:pPr>
            <a:r>
              <a:rPr lang="en-US" sz="2000" dirty="0" smtClean="0"/>
              <a:t>Your usual home page is linked to the event page</a:t>
            </a:r>
          </a:p>
          <a:p>
            <a:pPr marL="800100" lvl="1" indent="-342900">
              <a:lnSpc>
                <a:spcPct val="130000"/>
              </a:lnSpc>
              <a:buFont typeface="Wingdings" charset="2"/>
              <a:buChar char="§"/>
            </a:pPr>
            <a:endParaRPr lang="en-US" sz="2400" dirty="0" smtClean="0"/>
          </a:p>
          <a:p>
            <a:pPr marL="285750" indent="-285750">
              <a:lnSpc>
                <a:spcPct val="130000"/>
              </a:lnSpc>
              <a:buFont typeface="Wingdings" charset="2"/>
              <a:buChar char="§"/>
            </a:pPr>
            <a:endParaRPr lang="en-US" dirty="0"/>
          </a:p>
        </p:txBody>
      </p:sp>
    </p:spTree>
    <p:extLst>
      <p:ext uri="{BB962C8B-B14F-4D97-AF65-F5344CB8AC3E}">
        <p14:creationId xmlns:p14="http://schemas.microsoft.com/office/powerpoint/2010/main" val="40648746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459147" y="6409377"/>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Tips for Using Photos</a:t>
            </a:r>
            <a:endParaRPr lang="en-US" sz="4000" dirty="0"/>
          </a:p>
        </p:txBody>
      </p:sp>
      <p:sp>
        <p:nvSpPr>
          <p:cNvPr id="3" name="TextBox 2"/>
          <p:cNvSpPr txBox="1"/>
          <p:nvPr/>
        </p:nvSpPr>
        <p:spPr>
          <a:xfrm>
            <a:off x="551717" y="1535773"/>
            <a:ext cx="7427347" cy="5373778"/>
          </a:xfrm>
          <a:prstGeom prst="rect">
            <a:avLst/>
          </a:prstGeom>
          <a:noFill/>
        </p:spPr>
        <p:txBody>
          <a:bodyPr wrap="square" rtlCol="0">
            <a:spAutoFit/>
          </a:bodyPr>
          <a:lstStyle/>
          <a:p>
            <a:pPr marL="342900" indent="-342900">
              <a:lnSpc>
                <a:spcPct val="140000"/>
              </a:lnSpc>
              <a:buFont typeface="Wingdings" charset="2"/>
              <a:buChar char="§"/>
            </a:pPr>
            <a:r>
              <a:rPr lang="en-US" sz="2400" dirty="0"/>
              <a:t>Photos should be of close up well-lighted smiling faces </a:t>
            </a:r>
          </a:p>
          <a:p>
            <a:pPr marL="1257300" lvl="2" indent="-342900">
              <a:lnSpc>
                <a:spcPct val="140000"/>
              </a:lnSpc>
              <a:buFont typeface="Wingdings" charset="2"/>
              <a:buChar char="§"/>
            </a:pPr>
            <a:r>
              <a:rPr lang="en-US" sz="2000" dirty="0"/>
              <a:t>avoid dead people even if they were interesting</a:t>
            </a:r>
          </a:p>
          <a:p>
            <a:pPr marL="1257300" lvl="2" indent="-342900">
              <a:lnSpc>
                <a:spcPct val="140000"/>
              </a:lnSpc>
              <a:buFont typeface="Wingdings" charset="2"/>
              <a:buChar char="§"/>
            </a:pPr>
            <a:r>
              <a:rPr lang="en-US" sz="2000" dirty="0"/>
              <a:t>avoid photos of massive numbers </a:t>
            </a:r>
            <a:r>
              <a:rPr lang="en-US" sz="2000" dirty="0" smtClean="0"/>
              <a:t>posing </a:t>
            </a:r>
            <a:r>
              <a:rPr lang="en-US" sz="2000" dirty="0"/>
              <a:t>people unless action shots</a:t>
            </a:r>
          </a:p>
          <a:p>
            <a:pPr marL="342900" indent="-342900">
              <a:lnSpc>
                <a:spcPct val="140000"/>
              </a:lnSpc>
              <a:buFont typeface="Wingdings" charset="2"/>
              <a:buChar char="§"/>
            </a:pPr>
            <a:r>
              <a:rPr lang="en-US" sz="2400" dirty="0" smtClean="0">
                <a:hlinkClick r:id="rId3"/>
              </a:rPr>
              <a:t>Be sure to download International’s </a:t>
            </a:r>
          </a:p>
          <a:p>
            <a:pPr>
              <a:lnSpc>
                <a:spcPct val="140000"/>
              </a:lnSpc>
            </a:pPr>
            <a:r>
              <a:rPr lang="en-US" sz="2400" dirty="0">
                <a:hlinkClick r:id="rId3"/>
              </a:rPr>
              <a:t> </a:t>
            </a:r>
            <a:r>
              <a:rPr lang="en-US" sz="2400" dirty="0" smtClean="0">
                <a:hlinkClick r:id="rId3"/>
              </a:rPr>
              <a:t>    Guidance document </a:t>
            </a:r>
            <a:endParaRPr lang="en-US" sz="2400" dirty="0" smtClean="0"/>
          </a:p>
          <a:p>
            <a:pPr marL="342900" indent="-342900">
              <a:lnSpc>
                <a:spcPct val="140000"/>
              </a:lnSpc>
              <a:buFont typeface="Wingdings" charset="2"/>
              <a:buChar char="§"/>
            </a:pPr>
            <a:r>
              <a:rPr lang="en-US" sz="2400" dirty="0" smtClean="0"/>
              <a:t>Ask permission if you can post it</a:t>
            </a:r>
          </a:p>
          <a:p>
            <a:pPr marL="342900" indent="-342900">
              <a:lnSpc>
                <a:spcPct val="140000"/>
              </a:lnSpc>
              <a:buFont typeface="Wingdings" charset="2"/>
              <a:buChar char="§"/>
            </a:pPr>
            <a:r>
              <a:rPr lang="en-US" sz="2400" dirty="0" smtClean="0"/>
              <a:t>Avoid food and alcohol photos</a:t>
            </a:r>
          </a:p>
          <a:p>
            <a:pPr marL="342900" indent="-342900">
              <a:lnSpc>
                <a:spcPct val="140000"/>
              </a:lnSpc>
              <a:buFont typeface="Wingdings" charset="2"/>
              <a:buChar char="§"/>
            </a:pPr>
            <a:r>
              <a:rPr lang="en-US" sz="2400" dirty="0" smtClean="0"/>
              <a:t>Include flying and planes whenever possible</a:t>
            </a:r>
          </a:p>
          <a:p>
            <a:pPr marL="800100" lvl="1" indent="-342900">
              <a:lnSpc>
                <a:spcPct val="140000"/>
              </a:lnSpc>
              <a:buFont typeface="Wingdings" charset="2"/>
              <a:buChar char="§"/>
            </a:pPr>
            <a:endParaRPr lang="en-US" sz="2400" dirty="0" smtClean="0"/>
          </a:p>
          <a:p>
            <a:pPr marL="285750" indent="-285750">
              <a:lnSpc>
                <a:spcPct val="140000"/>
              </a:lnSpc>
              <a:buFont typeface="Wingdings" charset="2"/>
              <a:buChar char="§"/>
            </a:pPr>
            <a:endParaRPr lang="en-US" dirty="0"/>
          </a:p>
        </p:txBody>
      </p:sp>
      <p:pic>
        <p:nvPicPr>
          <p:cNvPr id="4" name="Picture 3" descr="194822_3697286224571_604161513_o.jpg"/>
          <p:cNvPicPr>
            <a:picLocks/>
          </p:cNvPicPr>
          <p:nvPr/>
        </p:nvPicPr>
        <p:blipFill>
          <a:blip r:embed="rId4">
            <a:extLst>
              <a:ext uri="{28A0092B-C50C-407E-A947-70E740481C1C}">
                <a14:useLocalDpi xmlns:a14="http://schemas.microsoft.com/office/drawing/2010/main" val="0"/>
              </a:ext>
            </a:extLst>
          </a:blip>
          <a:stretch>
            <a:fillRect/>
          </a:stretch>
        </p:blipFill>
        <p:spPr>
          <a:xfrm>
            <a:off x="6048935" y="3106999"/>
            <a:ext cx="2826890" cy="1973266"/>
          </a:xfrm>
          <a:prstGeom prst="rect">
            <a:avLst/>
          </a:prstGeom>
        </p:spPr>
      </p:pic>
    </p:spTree>
    <p:extLst>
      <p:ext uri="{BB962C8B-B14F-4D97-AF65-F5344CB8AC3E}">
        <p14:creationId xmlns:p14="http://schemas.microsoft.com/office/powerpoint/2010/main" val="37005700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Keep it Short, Sweet, and Simple</a:t>
            </a:r>
            <a:endParaRPr lang="en-US" sz="4000" dirty="0"/>
          </a:p>
        </p:txBody>
      </p:sp>
      <p:sp>
        <p:nvSpPr>
          <p:cNvPr id="3" name="TextBox 2"/>
          <p:cNvSpPr txBox="1"/>
          <p:nvPr/>
        </p:nvSpPr>
        <p:spPr>
          <a:xfrm>
            <a:off x="1054271" y="1927881"/>
            <a:ext cx="7787225" cy="3471720"/>
          </a:xfrm>
          <a:prstGeom prst="rect">
            <a:avLst/>
          </a:prstGeom>
          <a:noFill/>
        </p:spPr>
        <p:txBody>
          <a:bodyPr wrap="square" rtlCol="0">
            <a:spAutoFit/>
          </a:bodyPr>
          <a:lstStyle/>
          <a:p>
            <a:pPr marL="342900" indent="-342900">
              <a:lnSpc>
                <a:spcPct val="120000"/>
              </a:lnSpc>
              <a:buFont typeface="Wingdings" charset="2"/>
              <a:buChar char="§"/>
            </a:pPr>
            <a:r>
              <a:rPr lang="en-US" sz="2400" dirty="0" smtClean="0"/>
              <a:t>55% of Visitors spend less than 15 seconds on your website. </a:t>
            </a:r>
          </a:p>
          <a:p>
            <a:pPr marL="342900" indent="-342900">
              <a:buFont typeface="Wingdings" charset="2"/>
              <a:buChar char="§"/>
            </a:pPr>
            <a:r>
              <a:rPr lang="en-US" sz="2400" dirty="0" smtClean="0"/>
              <a:t>Determine what you want them to know concisely</a:t>
            </a:r>
          </a:p>
          <a:p>
            <a:pPr marL="342900" indent="-342900">
              <a:buFont typeface="Wingdings" charset="2"/>
              <a:buChar char="§"/>
            </a:pPr>
            <a:endParaRPr lang="en-US" sz="2400" dirty="0"/>
          </a:p>
          <a:p>
            <a:pPr marL="342900" indent="-342900">
              <a:buFont typeface="Wingdings" charset="2"/>
              <a:buChar char="§"/>
            </a:pPr>
            <a:endParaRPr lang="en-US" sz="2400" dirty="0" smtClean="0"/>
          </a:p>
          <a:p>
            <a:pPr marL="342900" indent="-342900">
              <a:buFont typeface="Arial"/>
              <a:buChar char="•"/>
            </a:pPr>
            <a:endParaRPr lang="en-US" sz="2400" dirty="0"/>
          </a:p>
          <a:p>
            <a:pPr marL="342900" indent="-342900">
              <a:buFont typeface="Wingdings" charset="2"/>
              <a:buChar char="§"/>
            </a:pPr>
            <a:endParaRPr lang="en-US" sz="2400" dirty="0" smtClean="0"/>
          </a:p>
          <a:p>
            <a:pPr marL="342900" indent="-342900">
              <a:buFont typeface="Wingdings" charset="2"/>
              <a:buChar char="§"/>
            </a:pPr>
            <a:r>
              <a:rPr lang="en-US" sz="2400" dirty="0" smtClean="0"/>
              <a:t>Make these the title of your pages</a:t>
            </a:r>
          </a:p>
          <a:p>
            <a:pPr marL="285750" indent="-285750">
              <a:buFont typeface="Wingdings" charset="2"/>
              <a:buChar char="§"/>
            </a:pPr>
            <a:endParaRPr lang="en-US" dirty="0"/>
          </a:p>
        </p:txBody>
      </p:sp>
      <p:pic>
        <p:nvPicPr>
          <p:cNvPr id="4" name="Picture 3" descr="IMG_2223.png"/>
          <p:cNvPicPr>
            <a:picLocks noChangeAspect="1"/>
          </p:cNvPicPr>
          <p:nvPr/>
        </p:nvPicPr>
        <p:blipFill rotWithShape="1">
          <a:blip r:embed="rId3">
            <a:extLst>
              <a:ext uri="{28A0092B-C50C-407E-A947-70E740481C1C}">
                <a14:useLocalDpi xmlns:a14="http://schemas.microsoft.com/office/drawing/2010/main" val="0"/>
              </a:ext>
            </a:extLst>
          </a:blip>
          <a:srcRect t="11045" b="77754"/>
          <a:stretch/>
        </p:blipFill>
        <p:spPr>
          <a:xfrm>
            <a:off x="1375286" y="3513241"/>
            <a:ext cx="6098889" cy="958534"/>
          </a:xfrm>
          <a:prstGeom prst="rect">
            <a:avLst/>
          </a:prstGeom>
        </p:spPr>
      </p:pic>
    </p:spTree>
    <p:extLst>
      <p:ext uri="{BB962C8B-B14F-4D97-AF65-F5344CB8AC3E}">
        <p14:creationId xmlns:p14="http://schemas.microsoft.com/office/powerpoint/2010/main" val="3557738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Outline your pages</a:t>
            </a:r>
            <a:endParaRPr lang="en-US" sz="4000" dirty="0"/>
          </a:p>
        </p:txBody>
      </p:sp>
      <p:pic>
        <p:nvPicPr>
          <p:cNvPr id="4" name="Picture 3" descr="IMG_2223.png"/>
          <p:cNvPicPr>
            <a:picLocks noChangeAspect="1"/>
          </p:cNvPicPr>
          <p:nvPr/>
        </p:nvPicPr>
        <p:blipFill rotWithShape="1">
          <a:blip r:embed="rId3">
            <a:extLst>
              <a:ext uri="{28A0092B-C50C-407E-A947-70E740481C1C}">
                <a14:useLocalDpi xmlns:a14="http://schemas.microsoft.com/office/drawing/2010/main" val="0"/>
              </a:ext>
            </a:extLst>
          </a:blip>
          <a:srcRect t="11045" b="77754"/>
          <a:stretch/>
        </p:blipFill>
        <p:spPr>
          <a:xfrm>
            <a:off x="1660351" y="1785268"/>
            <a:ext cx="6098889" cy="958534"/>
          </a:xfrm>
          <a:prstGeom prst="rect">
            <a:avLst/>
          </a:prstGeom>
        </p:spPr>
      </p:pic>
      <p:sp>
        <p:nvSpPr>
          <p:cNvPr id="6" name="TextBox 5"/>
          <p:cNvSpPr txBox="1"/>
          <p:nvPr/>
        </p:nvSpPr>
        <p:spPr>
          <a:xfrm>
            <a:off x="1317838" y="3151175"/>
            <a:ext cx="7188209" cy="2585323"/>
          </a:xfrm>
          <a:prstGeom prst="rect">
            <a:avLst/>
          </a:prstGeom>
          <a:noFill/>
        </p:spPr>
        <p:txBody>
          <a:bodyPr wrap="square" rtlCol="0">
            <a:spAutoFit/>
          </a:bodyPr>
          <a:lstStyle/>
          <a:p>
            <a:r>
              <a:rPr lang="en-US" dirty="0" smtClean="0"/>
              <a:t>Home: </a:t>
            </a:r>
          </a:p>
          <a:p>
            <a:pPr marL="742950" lvl="1" indent="-285750">
              <a:buFont typeface="Arial"/>
              <a:buChar char="•"/>
            </a:pPr>
            <a:r>
              <a:rPr lang="en-US" dirty="0" smtClean="0"/>
              <a:t>How are we distinctive:  Service 60 Women Pilots from NJ NY</a:t>
            </a:r>
          </a:p>
          <a:p>
            <a:pPr marL="742950" lvl="1" indent="-285750">
              <a:buFont typeface="Arial"/>
              <a:buChar char="•"/>
            </a:pPr>
            <a:r>
              <a:rPr lang="en-US" dirty="0" smtClean="0"/>
              <a:t>Who are we? </a:t>
            </a:r>
            <a:r>
              <a:rPr lang="en-US" dirty="0"/>
              <a:t> </a:t>
            </a:r>
            <a:r>
              <a:rPr lang="en-US" dirty="0" err="1" smtClean="0"/>
              <a:t>Lightspeed</a:t>
            </a:r>
            <a:r>
              <a:rPr lang="en-US" dirty="0" smtClean="0"/>
              <a:t> Video </a:t>
            </a:r>
          </a:p>
          <a:p>
            <a:pPr marL="742950" lvl="1" indent="-285750">
              <a:buFont typeface="Arial"/>
              <a:buChar char="•"/>
            </a:pPr>
            <a:r>
              <a:rPr lang="en-US" dirty="0" smtClean="0"/>
              <a:t>Important upcoming events and timelines</a:t>
            </a:r>
          </a:p>
          <a:p>
            <a:pPr marL="742950" lvl="1" indent="-285750">
              <a:buFont typeface="Arial"/>
              <a:buChar char="•"/>
            </a:pPr>
            <a:endParaRPr lang="en-US" dirty="0" smtClean="0"/>
          </a:p>
          <a:p>
            <a:r>
              <a:rPr lang="en-US" dirty="0" smtClean="0"/>
              <a:t>Who are we and what do we do?</a:t>
            </a:r>
          </a:p>
          <a:p>
            <a:pPr marL="742950" lvl="1" indent="-285750">
              <a:buFont typeface="Arial"/>
              <a:buChar char="•"/>
            </a:pPr>
            <a:r>
              <a:rPr lang="en-US" dirty="0" smtClean="0"/>
              <a:t>Paragraph on some of our activities and events</a:t>
            </a:r>
          </a:p>
          <a:p>
            <a:pPr marL="742950" lvl="1" indent="-285750">
              <a:buFont typeface="Arial"/>
              <a:buChar char="•"/>
            </a:pPr>
            <a:r>
              <a:rPr lang="en-US" dirty="0" smtClean="0"/>
              <a:t>Photo gallery?  Video?</a:t>
            </a:r>
          </a:p>
          <a:p>
            <a:pPr marL="742950" lvl="1" indent="-285750">
              <a:buFont typeface="Arial"/>
              <a:buChar char="•"/>
            </a:pPr>
            <a:r>
              <a:rPr lang="en-US" dirty="0" smtClean="0"/>
              <a:t>Added member profiles/interviews</a:t>
            </a:r>
          </a:p>
        </p:txBody>
      </p:sp>
    </p:spTree>
    <p:extLst>
      <p:ext uri="{BB962C8B-B14F-4D97-AF65-F5344CB8AC3E}">
        <p14:creationId xmlns:p14="http://schemas.microsoft.com/office/powerpoint/2010/main" val="16314503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Outline your pages</a:t>
            </a:r>
            <a:endParaRPr lang="en-US" sz="4000" dirty="0"/>
          </a:p>
        </p:txBody>
      </p:sp>
      <p:pic>
        <p:nvPicPr>
          <p:cNvPr id="4" name="Picture 3" descr="IMG_2223.png"/>
          <p:cNvPicPr>
            <a:picLocks noChangeAspect="1"/>
          </p:cNvPicPr>
          <p:nvPr/>
        </p:nvPicPr>
        <p:blipFill rotWithShape="1">
          <a:blip r:embed="rId3">
            <a:extLst>
              <a:ext uri="{28A0092B-C50C-407E-A947-70E740481C1C}">
                <a14:useLocalDpi xmlns:a14="http://schemas.microsoft.com/office/drawing/2010/main" val="0"/>
              </a:ext>
            </a:extLst>
          </a:blip>
          <a:srcRect t="11045" b="77754"/>
          <a:stretch/>
        </p:blipFill>
        <p:spPr>
          <a:xfrm>
            <a:off x="1660351" y="1785268"/>
            <a:ext cx="6098889" cy="958534"/>
          </a:xfrm>
          <a:prstGeom prst="rect">
            <a:avLst/>
          </a:prstGeom>
        </p:spPr>
      </p:pic>
      <p:sp>
        <p:nvSpPr>
          <p:cNvPr id="6" name="TextBox 5"/>
          <p:cNvSpPr txBox="1"/>
          <p:nvPr/>
        </p:nvSpPr>
        <p:spPr>
          <a:xfrm>
            <a:off x="1317838" y="2743795"/>
            <a:ext cx="7188209" cy="3693319"/>
          </a:xfrm>
          <a:prstGeom prst="rect">
            <a:avLst/>
          </a:prstGeom>
          <a:noFill/>
        </p:spPr>
        <p:txBody>
          <a:bodyPr wrap="square" rtlCol="0">
            <a:spAutoFit/>
          </a:bodyPr>
          <a:lstStyle/>
          <a:p>
            <a:r>
              <a:rPr lang="en-US" dirty="0" smtClean="0"/>
              <a:t>We Award Scholarships</a:t>
            </a:r>
          </a:p>
          <a:p>
            <a:pPr marL="742950" lvl="1" indent="-285750">
              <a:buFont typeface="Arial"/>
              <a:buChar char="•"/>
            </a:pPr>
            <a:r>
              <a:rPr lang="en-US" dirty="0" smtClean="0"/>
              <a:t>How to apply</a:t>
            </a:r>
          </a:p>
          <a:p>
            <a:pPr marL="742950" lvl="1" indent="-285750">
              <a:buFont typeface="Arial"/>
              <a:buChar char="•"/>
            </a:pPr>
            <a:endParaRPr lang="en-US" dirty="0" smtClean="0"/>
          </a:p>
          <a:p>
            <a:r>
              <a:rPr lang="en-US" dirty="0" smtClean="0"/>
              <a:t>We Support Each Other</a:t>
            </a:r>
          </a:p>
          <a:p>
            <a:pPr marL="742950" lvl="1" indent="-285750">
              <a:buFont typeface="Arial"/>
              <a:buChar char="•"/>
            </a:pPr>
            <a:r>
              <a:rPr lang="en-US" dirty="0" smtClean="0"/>
              <a:t>Our scholarship awards</a:t>
            </a:r>
          </a:p>
          <a:p>
            <a:endParaRPr lang="en-US" dirty="0"/>
          </a:p>
          <a:p>
            <a:r>
              <a:rPr lang="en-US" dirty="0" smtClean="0"/>
              <a:t>Join us!</a:t>
            </a:r>
          </a:p>
          <a:p>
            <a:pPr marL="742950" lvl="1" indent="-285750">
              <a:buFont typeface="Arial"/>
              <a:buChar char="•"/>
            </a:pPr>
            <a:r>
              <a:rPr lang="en-US" dirty="0" smtClean="0"/>
              <a:t>Our calendar</a:t>
            </a:r>
          </a:p>
          <a:p>
            <a:endParaRPr lang="en-US" dirty="0"/>
          </a:p>
          <a:p>
            <a:r>
              <a:rPr lang="en-US" dirty="0" smtClean="0"/>
              <a:t>Contact </a:t>
            </a:r>
          </a:p>
          <a:p>
            <a:pPr marL="742950" lvl="1" indent="-285750">
              <a:buFont typeface="Arial"/>
              <a:buChar char="•"/>
            </a:pPr>
            <a:r>
              <a:rPr lang="en-US" dirty="0" smtClean="0"/>
              <a:t>Leadership roles</a:t>
            </a:r>
          </a:p>
          <a:p>
            <a:pPr marL="742950" lvl="1" indent="-285750">
              <a:buFont typeface="Arial"/>
              <a:buChar char="•"/>
            </a:pPr>
            <a:r>
              <a:rPr lang="en-US" dirty="0" smtClean="0"/>
              <a:t>Section links</a:t>
            </a:r>
          </a:p>
          <a:p>
            <a:pPr marL="742950" lvl="1" indent="-285750">
              <a:buFont typeface="Arial"/>
              <a:buChar char="•"/>
            </a:pPr>
            <a:r>
              <a:rPr lang="en-US" dirty="0" smtClean="0"/>
              <a:t>International links</a:t>
            </a:r>
            <a:endParaRPr lang="en-US" dirty="0"/>
          </a:p>
        </p:txBody>
      </p:sp>
    </p:spTree>
    <p:extLst>
      <p:ext uri="{BB962C8B-B14F-4D97-AF65-F5344CB8AC3E}">
        <p14:creationId xmlns:p14="http://schemas.microsoft.com/office/powerpoint/2010/main" val="30775212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437713"/>
            <a:ext cx="8229600" cy="1143000"/>
          </a:xfrm>
        </p:spPr>
        <p:txBody>
          <a:bodyPr>
            <a:normAutofit/>
          </a:bodyPr>
          <a:lstStyle/>
          <a:p>
            <a:r>
              <a:rPr lang="en-US" sz="4000" dirty="0" smtClean="0"/>
              <a:t>Organize Your Elements</a:t>
            </a:r>
            <a:endParaRPr lang="en-US" sz="4000" dirty="0"/>
          </a:p>
        </p:txBody>
      </p:sp>
      <p:pic>
        <p:nvPicPr>
          <p:cNvPr id="4" name="Picture 3" descr="IMG_2223.png"/>
          <p:cNvPicPr>
            <a:picLocks noChangeAspect="1"/>
          </p:cNvPicPr>
          <p:nvPr/>
        </p:nvPicPr>
        <p:blipFill rotWithShape="1">
          <a:blip r:embed="rId3">
            <a:extLst>
              <a:ext uri="{28A0092B-C50C-407E-A947-70E740481C1C}">
                <a14:useLocalDpi xmlns:a14="http://schemas.microsoft.com/office/drawing/2010/main" val="0"/>
              </a:ext>
            </a:extLst>
          </a:blip>
          <a:srcRect t="11045" b="77754"/>
          <a:stretch/>
        </p:blipFill>
        <p:spPr>
          <a:xfrm>
            <a:off x="1660351" y="1785268"/>
            <a:ext cx="6098889" cy="958534"/>
          </a:xfrm>
          <a:prstGeom prst="rect">
            <a:avLst/>
          </a:prstGeom>
        </p:spPr>
      </p:pic>
      <p:sp>
        <p:nvSpPr>
          <p:cNvPr id="6" name="TextBox 5"/>
          <p:cNvSpPr txBox="1"/>
          <p:nvPr/>
        </p:nvSpPr>
        <p:spPr>
          <a:xfrm>
            <a:off x="1178431" y="2743802"/>
            <a:ext cx="7188209" cy="3970318"/>
          </a:xfrm>
          <a:prstGeom prst="rect">
            <a:avLst/>
          </a:prstGeom>
          <a:noFill/>
        </p:spPr>
        <p:txBody>
          <a:bodyPr wrap="square" rtlCol="0">
            <a:spAutoFit/>
          </a:bodyPr>
          <a:lstStyle/>
          <a:p>
            <a:r>
              <a:rPr lang="en-US" dirty="0" smtClean="0"/>
              <a:t>Text – brief catchy</a:t>
            </a:r>
          </a:p>
          <a:p>
            <a:r>
              <a:rPr lang="en-US" dirty="0" smtClean="0"/>
              <a:t>Photo Galleries</a:t>
            </a:r>
          </a:p>
          <a:p>
            <a:r>
              <a:rPr lang="en-US" dirty="0"/>
              <a:t>	W</a:t>
            </a:r>
            <a:r>
              <a:rPr lang="en-US" dirty="0" smtClean="0"/>
              <a:t>ell lighted un-posed action photos</a:t>
            </a:r>
          </a:p>
          <a:p>
            <a:r>
              <a:rPr lang="en-US" dirty="0"/>
              <a:t>	G</a:t>
            </a:r>
            <a:r>
              <a:rPr lang="en-US" dirty="0" smtClean="0"/>
              <a:t>ather in a folder</a:t>
            </a:r>
          </a:p>
          <a:p>
            <a:r>
              <a:rPr lang="en-US" dirty="0" smtClean="0"/>
              <a:t>Documents</a:t>
            </a:r>
          </a:p>
          <a:p>
            <a:r>
              <a:rPr lang="en-US" dirty="0"/>
              <a:t>	</a:t>
            </a:r>
            <a:r>
              <a:rPr lang="en-US" dirty="0" smtClean="0"/>
              <a:t>Avoid posting a whole document</a:t>
            </a:r>
          </a:p>
          <a:p>
            <a:r>
              <a:rPr lang="en-US" dirty="0"/>
              <a:t>	</a:t>
            </a:r>
            <a:r>
              <a:rPr lang="en-US" dirty="0" smtClean="0"/>
              <a:t>Rather choose an image and link the document to the image</a:t>
            </a:r>
          </a:p>
          <a:p>
            <a:r>
              <a:rPr lang="en-US" dirty="0" smtClean="0"/>
              <a:t>	Gather these in a folder</a:t>
            </a:r>
          </a:p>
          <a:p>
            <a:r>
              <a:rPr lang="en-US" dirty="0"/>
              <a:t>C</a:t>
            </a:r>
            <a:r>
              <a:rPr lang="en-US" dirty="0" smtClean="0"/>
              <a:t>ore permanent elements</a:t>
            </a:r>
          </a:p>
          <a:p>
            <a:r>
              <a:rPr lang="en-US" dirty="0"/>
              <a:t>	</a:t>
            </a:r>
            <a:r>
              <a:rPr lang="en-US" dirty="0" smtClean="0"/>
              <a:t>Mission statements</a:t>
            </a:r>
          </a:p>
          <a:p>
            <a:r>
              <a:rPr lang="en-US" dirty="0"/>
              <a:t>T</a:t>
            </a:r>
            <a:r>
              <a:rPr lang="en-US" dirty="0" smtClean="0"/>
              <a:t>emporary elements </a:t>
            </a:r>
          </a:p>
          <a:p>
            <a:r>
              <a:rPr lang="en-US" dirty="0"/>
              <a:t>	</a:t>
            </a:r>
            <a:r>
              <a:rPr lang="en-US" dirty="0" smtClean="0"/>
              <a:t>Events </a:t>
            </a:r>
          </a:p>
          <a:p>
            <a:endParaRPr lang="en-US" dirty="0" smtClean="0"/>
          </a:p>
          <a:p>
            <a:endParaRPr lang="en-US" dirty="0"/>
          </a:p>
        </p:txBody>
      </p:sp>
    </p:spTree>
    <p:extLst>
      <p:ext uri="{BB962C8B-B14F-4D97-AF65-F5344CB8AC3E}">
        <p14:creationId xmlns:p14="http://schemas.microsoft.com/office/powerpoint/2010/main" val="19352982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482700"/>
            <a:ext cx="2777983" cy="20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46083" y="2519362"/>
            <a:ext cx="3657600" cy="830997"/>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Everyone is muted.</a:t>
            </a:r>
          </a:p>
          <a:p>
            <a:pPr algn="ctr"/>
            <a:endParaRPr lang="en-US" sz="2400" b="1"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503684" y="2619702"/>
            <a:ext cx="1058916" cy="2286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46083" y="1524000"/>
            <a:ext cx="3878317" cy="584775"/>
          </a:xfrm>
          <a:prstGeom prst="rect">
            <a:avLst/>
          </a:prstGeom>
          <a:noFill/>
        </p:spPr>
        <p:txBody>
          <a:bodyPr wrap="square" rtlCol="0">
            <a:spAutoFit/>
          </a:bodyPr>
          <a:lstStyle/>
          <a:p>
            <a:r>
              <a:rPr lang="en-US" sz="3200" b="1" dirty="0" smtClean="0">
                <a:solidFill>
                  <a:schemeClr val="accent1">
                    <a:lumMod val="75000"/>
                  </a:schemeClr>
                </a:solidFill>
                <a:latin typeface="Arial" panose="020B0604020202020204" pitchFamily="34" charset="0"/>
                <a:cs typeface="Arial" panose="020B0604020202020204" pitchFamily="34" charset="0"/>
              </a:rPr>
              <a:t>We Can’t Hear You</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251" y="5257800"/>
            <a:ext cx="1541360" cy="1455902"/>
          </a:xfrm>
          <a:prstGeom prst="rect">
            <a:avLst/>
          </a:prstGeom>
        </p:spPr>
      </p:pic>
      <p:sp>
        <p:nvSpPr>
          <p:cNvPr id="5" name="Footer Placeholder 4"/>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2802721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459147" y="6378017"/>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329878"/>
            <a:ext cx="8229600" cy="1143000"/>
          </a:xfrm>
        </p:spPr>
        <p:txBody>
          <a:bodyPr>
            <a:normAutofit/>
          </a:bodyPr>
          <a:lstStyle/>
          <a:p>
            <a:r>
              <a:rPr lang="en-US" sz="4000" dirty="0" smtClean="0"/>
              <a:t>Plan Your Site</a:t>
            </a:r>
            <a:endParaRPr lang="en-US" sz="4000" dirty="0"/>
          </a:p>
        </p:txBody>
      </p:sp>
      <p:sp>
        <p:nvSpPr>
          <p:cNvPr id="3" name="TextBox 2"/>
          <p:cNvSpPr txBox="1"/>
          <p:nvPr/>
        </p:nvSpPr>
        <p:spPr>
          <a:xfrm>
            <a:off x="1353779" y="1569596"/>
            <a:ext cx="7008503" cy="4462760"/>
          </a:xfrm>
          <a:prstGeom prst="rect">
            <a:avLst/>
          </a:prstGeom>
          <a:noFill/>
        </p:spPr>
        <p:txBody>
          <a:bodyPr wrap="square" rtlCol="0">
            <a:spAutoFit/>
          </a:bodyPr>
          <a:lstStyle/>
          <a:p>
            <a:pPr algn="ctr"/>
            <a:r>
              <a:rPr lang="en-US" sz="2800" dirty="0" smtClean="0"/>
              <a:t>Begin with Key elements</a:t>
            </a:r>
          </a:p>
          <a:p>
            <a:endParaRPr lang="en-US" sz="2800" dirty="0" smtClean="0"/>
          </a:p>
          <a:p>
            <a:pPr marL="285750" indent="-285750">
              <a:buFont typeface="Arial"/>
              <a:buChar char="•"/>
            </a:pPr>
            <a:r>
              <a:rPr lang="en-US" sz="2400" dirty="0" smtClean="0"/>
              <a:t>Decide on your navigation bar</a:t>
            </a:r>
          </a:p>
          <a:p>
            <a:pPr marL="742950" lvl="1" indent="-285750">
              <a:buFont typeface="Arial"/>
              <a:buChar char="•"/>
            </a:pPr>
            <a:r>
              <a:rPr lang="en-US" sz="2400" dirty="0" smtClean="0"/>
              <a:t>across the top </a:t>
            </a:r>
          </a:p>
          <a:p>
            <a:pPr marL="742950" lvl="1" indent="-285750">
              <a:buFont typeface="Arial"/>
              <a:buChar char="•"/>
            </a:pPr>
            <a:r>
              <a:rPr lang="en-US" sz="2400" dirty="0" smtClean="0"/>
              <a:t>the side</a:t>
            </a:r>
          </a:p>
          <a:p>
            <a:pPr marL="285750" indent="-285750">
              <a:buFont typeface="Arial"/>
              <a:buChar char="•"/>
            </a:pPr>
            <a:r>
              <a:rPr lang="en-US" sz="2400" dirty="0" smtClean="0"/>
              <a:t>Keep design elements the same on each page</a:t>
            </a:r>
          </a:p>
          <a:p>
            <a:pPr marL="742950" lvl="1" indent="-285750">
              <a:buFont typeface="Arial"/>
              <a:buChar char="•"/>
            </a:pPr>
            <a:r>
              <a:rPr lang="en-US" sz="2000" dirty="0" smtClean="0"/>
              <a:t>Keep the same Headers and Footers on each page – design these first, please include your state!</a:t>
            </a:r>
          </a:p>
          <a:p>
            <a:pPr marL="742950" lvl="1" indent="-285750">
              <a:buFont typeface="Arial"/>
              <a:buChar char="•"/>
            </a:pPr>
            <a:r>
              <a:rPr lang="en-US" sz="2000" dirty="0" smtClean="0"/>
              <a:t>Chapter </a:t>
            </a:r>
            <a:r>
              <a:rPr lang="en-US" sz="2000" dirty="0"/>
              <a:t>Logo looks great as a header </a:t>
            </a:r>
            <a:r>
              <a:rPr lang="en-US" sz="2000" dirty="0" smtClean="0"/>
              <a:t>element</a:t>
            </a:r>
          </a:p>
          <a:p>
            <a:pPr marL="285750" indent="-285750">
              <a:buFont typeface="Arial"/>
              <a:buChar char="•"/>
            </a:pPr>
            <a:r>
              <a:rPr lang="en-US" sz="2400" dirty="0"/>
              <a:t>Think in Modules </a:t>
            </a:r>
          </a:p>
          <a:p>
            <a:pPr marL="285750" indent="-285750">
              <a:buFont typeface="Arial"/>
              <a:buChar char="•"/>
            </a:pPr>
            <a:r>
              <a:rPr lang="en-US" sz="2400" dirty="0" smtClean="0"/>
              <a:t>Temporary elements should be kept toward the top</a:t>
            </a:r>
          </a:p>
          <a:p>
            <a:pPr marL="285750" indent="-285750">
              <a:buFont typeface="Arial"/>
              <a:buChar char="•"/>
            </a:pPr>
            <a:r>
              <a:rPr lang="en-US" sz="2400" dirty="0" smtClean="0"/>
              <a:t>Consider a leading home page for events</a:t>
            </a:r>
          </a:p>
        </p:txBody>
      </p:sp>
      <p:cxnSp>
        <p:nvCxnSpPr>
          <p:cNvPr id="11" name="Straight Connector 10"/>
          <p:cNvCxnSpPr/>
          <p:nvPr/>
        </p:nvCxnSpPr>
        <p:spPr>
          <a:xfrm>
            <a:off x="2172583" y="1472878"/>
            <a:ext cx="5031745"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logo-homepage.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333" y="1697383"/>
            <a:ext cx="2214612" cy="1815982"/>
          </a:xfrm>
          <a:prstGeom prst="rect">
            <a:avLst/>
          </a:prstGeom>
        </p:spPr>
      </p:pic>
    </p:spTree>
    <p:extLst>
      <p:ext uri="{BB962C8B-B14F-4D97-AF65-F5344CB8AC3E}">
        <p14:creationId xmlns:p14="http://schemas.microsoft.com/office/powerpoint/2010/main" val="24674155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511131" y="6356350"/>
            <a:ext cx="7519917" cy="365125"/>
          </a:xfrm>
        </p:spPr>
        <p:txBody>
          <a:bodyPr/>
          <a:lstStyle/>
          <a:p>
            <a:r>
              <a:rPr lang="en-US" smtClean="0"/>
              <a:t>Shannon Osborne, Chair          Susan Cafoncelli, Web Master           North Jersey 99s             NJ99.org        </a:t>
            </a:r>
            <a:endParaRPr lang="en-US" dirty="0"/>
          </a:p>
        </p:txBody>
      </p:sp>
      <p:sp>
        <p:nvSpPr>
          <p:cNvPr id="2" name="Title 1"/>
          <p:cNvSpPr>
            <a:spLocks noGrp="1"/>
          </p:cNvSpPr>
          <p:nvPr>
            <p:ph type="title" idx="4294967295"/>
          </p:nvPr>
        </p:nvSpPr>
        <p:spPr>
          <a:xfrm>
            <a:off x="459147" y="329878"/>
            <a:ext cx="3362584" cy="1143000"/>
          </a:xfrm>
        </p:spPr>
        <p:txBody>
          <a:bodyPr>
            <a:normAutofit fontScale="90000"/>
          </a:bodyPr>
          <a:lstStyle/>
          <a:p>
            <a:r>
              <a:rPr lang="en-US" sz="4000" dirty="0" smtClean="0"/>
              <a:t>Design Your Site</a:t>
            </a:r>
            <a:endParaRPr lang="en-US" sz="4000" dirty="0"/>
          </a:p>
        </p:txBody>
      </p:sp>
      <p:sp>
        <p:nvSpPr>
          <p:cNvPr id="3" name="TextBox 2"/>
          <p:cNvSpPr txBox="1"/>
          <p:nvPr/>
        </p:nvSpPr>
        <p:spPr>
          <a:xfrm>
            <a:off x="371391" y="2491386"/>
            <a:ext cx="3066969" cy="1292662"/>
          </a:xfrm>
          <a:prstGeom prst="rect">
            <a:avLst/>
          </a:prstGeom>
          <a:noFill/>
        </p:spPr>
        <p:txBody>
          <a:bodyPr wrap="square" rtlCol="0">
            <a:spAutoFit/>
          </a:bodyPr>
          <a:lstStyle/>
          <a:p>
            <a:r>
              <a:rPr lang="en-US" b="1" dirty="0" smtClean="0"/>
              <a:t>Sketch out each page</a:t>
            </a:r>
          </a:p>
          <a:p>
            <a:endParaRPr lang="en-US" sz="1400" dirty="0" smtClean="0"/>
          </a:p>
          <a:p>
            <a:endParaRPr lang="en-US" sz="1400" dirty="0"/>
          </a:p>
          <a:p>
            <a:endParaRPr lang="en-US" sz="1400" dirty="0" smtClean="0"/>
          </a:p>
          <a:p>
            <a:r>
              <a:rPr lang="en-US" b="1" dirty="0" smtClean="0"/>
              <a:t>Choose your template</a:t>
            </a:r>
          </a:p>
        </p:txBody>
      </p:sp>
      <p:pic>
        <p:nvPicPr>
          <p:cNvPr id="6" name="Picture 5" descr="24370-01-e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360" y="1114294"/>
            <a:ext cx="5438633" cy="5242056"/>
          </a:xfrm>
          <a:prstGeom prst="rect">
            <a:avLst/>
          </a:prstGeom>
        </p:spPr>
      </p:pic>
    </p:spTree>
    <p:extLst>
      <p:ext uri="{BB962C8B-B14F-4D97-AF65-F5344CB8AC3E}">
        <p14:creationId xmlns:p14="http://schemas.microsoft.com/office/powerpoint/2010/main" val="30174626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961" y="342103"/>
            <a:ext cx="8072091" cy="2554545"/>
          </a:xfrm>
          <a:prstGeom prst="rect">
            <a:avLst/>
          </a:prstGeom>
          <a:noFill/>
        </p:spPr>
        <p:txBody>
          <a:bodyPr wrap="square" rtlCol="0">
            <a:spAutoFit/>
          </a:bodyPr>
          <a:lstStyle/>
          <a:p>
            <a:r>
              <a:rPr lang="en-US" sz="2000" dirty="0" smtClean="0">
                <a:latin typeface="Avenir Black Oblique"/>
                <a:cs typeface="Avenir Black Oblique"/>
              </a:rPr>
              <a:t>Keep in mind</a:t>
            </a:r>
          </a:p>
          <a:p>
            <a:pPr lvl="1"/>
            <a:r>
              <a:rPr lang="en-US" sz="2000" dirty="0" smtClean="0">
                <a:latin typeface="Avenir Black Oblique"/>
                <a:cs typeface="Avenir Black Oblique"/>
              </a:rPr>
              <a:t>Free sites</a:t>
            </a:r>
          </a:p>
          <a:p>
            <a:pPr lvl="2"/>
            <a:r>
              <a:rPr lang="en-US" sz="2000" dirty="0" smtClean="0">
                <a:latin typeface="Avenir Black Oblique"/>
                <a:cs typeface="Avenir Black Oblique"/>
              </a:rPr>
              <a:t>Web address may  include Wix.com </a:t>
            </a:r>
          </a:p>
          <a:p>
            <a:pPr lvl="2"/>
            <a:r>
              <a:rPr lang="en-US" sz="2000" dirty="0" smtClean="0">
                <a:latin typeface="Avenir Black Oblique"/>
                <a:cs typeface="Avenir Black Oblique"/>
              </a:rPr>
              <a:t>Pages will have advertising from  the builder such as </a:t>
            </a:r>
            <a:r>
              <a:rPr lang="en-US" sz="2000" dirty="0" err="1" smtClean="0">
                <a:latin typeface="Avenir Black Oblique"/>
                <a:cs typeface="Avenir Black Oblique"/>
              </a:rPr>
              <a:t>Wix.com</a:t>
            </a:r>
            <a:r>
              <a:rPr lang="en-US" sz="2000" dirty="0" smtClean="0">
                <a:latin typeface="Avenir Black Oblique"/>
                <a:cs typeface="Avenir Black Oblique"/>
              </a:rPr>
              <a:t> you might want to design around it</a:t>
            </a:r>
          </a:p>
          <a:p>
            <a:pPr lvl="2"/>
            <a:endParaRPr lang="en-US" sz="2000" dirty="0" smtClean="0">
              <a:latin typeface="Avenir Black Oblique"/>
              <a:cs typeface="Avenir Black Oblique"/>
            </a:endParaRPr>
          </a:p>
          <a:p>
            <a:pPr marL="914400" lvl="1" indent="-457200">
              <a:buFont typeface="+mj-lt"/>
              <a:buAutoNum type="alphaLcPeriod"/>
            </a:pPr>
            <a:endParaRPr lang="en-US" sz="2000" dirty="0">
              <a:latin typeface="Avenir Black Oblique"/>
              <a:cs typeface="Avenir Black Oblique"/>
            </a:endParaRPr>
          </a:p>
          <a:p>
            <a:pPr marL="914400" lvl="1" indent="-457200">
              <a:buFont typeface="+mj-lt"/>
              <a:buAutoNum type="alphaLcPeriod"/>
            </a:pPr>
            <a:endParaRPr lang="en-US" sz="2000" dirty="0" smtClean="0">
              <a:latin typeface="Avenir Black Oblique"/>
              <a:cs typeface="Avenir Black Oblique"/>
            </a:endParaRPr>
          </a:p>
        </p:txBody>
      </p:sp>
      <p:grpSp>
        <p:nvGrpSpPr>
          <p:cNvPr id="3" name="Group 2"/>
          <p:cNvGrpSpPr/>
          <p:nvPr/>
        </p:nvGrpSpPr>
        <p:grpSpPr>
          <a:xfrm>
            <a:off x="1269242" y="1697467"/>
            <a:ext cx="7124131" cy="4703333"/>
            <a:chOff x="1269242" y="1697467"/>
            <a:chExt cx="7124131" cy="470333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221" y="1938195"/>
              <a:ext cx="6184900" cy="405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001301" y="1697467"/>
              <a:ext cx="1025820" cy="649948"/>
            </a:xfrm>
            <a:prstGeom prst="ellipse">
              <a:avLst/>
            </a:prstGeom>
            <a:noFill/>
            <a:ln w="38100">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269242" y="5349922"/>
              <a:ext cx="7124131" cy="105087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Footer Placeholder 3"/>
          <p:cNvSpPr>
            <a:spLocks noGrp="1"/>
          </p:cNvSpPr>
          <p:nvPr>
            <p:ph type="ftr" sz="quarter" idx="11"/>
          </p:nvPr>
        </p:nvSpPr>
        <p:spPr>
          <a:xfrm>
            <a:off x="163773" y="6400800"/>
            <a:ext cx="8229600"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29220830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 for templates</a:t>
            </a:r>
            <a:endParaRPr lang="en-US" dirty="0"/>
          </a:p>
        </p:txBody>
      </p:sp>
      <p:sp>
        <p:nvSpPr>
          <p:cNvPr id="4" name="Footer Placeholder 3"/>
          <p:cNvSpPr>
            <a:spLocks noGrp="1"/>
          </p:cNvSpPr>
          <p:nvPr>
            <p:ph type="ftr" sz="quarter" idx="11"/>
          </p:nvPr>
        </p:nvSpPr>
        <p:spPr>
          <a:xfrm>
            <a:off x="269068" y="6356350"/>
            <a:ext cx="8229600" cy="365125"/>
          </a:xfrm>
        </p:spPr>
        <p:txBody>
          <a:bodyPr/>
          <a:lstStyle/>
          <a:p>
            <a:r>
              <a:rPr lang="en-US" smtClean="0"/>
              <a:t>Shannon Osborne, Chair          Susan Cafoncelli, Web Master           North Jersey 99s             NJ99.org        </a:t>
            </a:r>
            <a:endParaRPr lang="en-US" dirty="0"/>
          </a:p>
        </p:txBody>
      </p:sp>
      <p:sp>
        <p:nvSpPr>
          <p:cNvPr id="8" name="TextBox 7"/>
          <p:cNvSpPr txBox="1"/>
          <p:nvPr/>
        </p:nvSpPr>
        <p:spPr>
          <a:xfrm>
            <a:off x="599017" y="1643161"/>
            <a:ext cx="7212713" cy="4401205"/>
          </a:xfrm>
          <a:prstGeom prst="rect">
            <a:avLst/>
          </a:prstGeom>
          <a:noFill/>
        </p:spPr>
        <p:txBody>
          <a:bodyPr wrap="square" rtlCol="0">
            <a:spAutoFit/>
          </a:bodyPr>
          <a:lstStyle/>
          <a:p>
            <a:pPr marL="457200" indent="-457200">
              <a:buFont typeface="Wingdings" charset="2"/>
              <a:buChar char="§"/>
            </a:pPr>
            <a:r>
              <a:rPr lang="en-US" sz="2800" dirty="0" smtClean="0"/>
              <a:t>Make sure the template fits in mood and message</a:t>
            </a:r>
          </a:p>
          <a:p>
            <a:endParaRPr lang="en-US" sz="2800" dirty="0" smtClean="0"/>
          </a:p>
          <a:p>
            <a:pPr marL="457200" indent="-457200">
              <a:buFont typeface="Wingdings" charset="2"/>
              <a:buChar char="§"/>
            </a:pPr>
            <a:r>
              <a:rPr lang="en-US" sz="2800" dirty="0" smtClean="0"/>
              <a:t>Remember you can edit</a:t>
            </a:r>
          </a:p>
          <a:p>
            <a:pPr marL="457200" indent="-457200">
              <a:buFont typeface="Wingdings" charset="2"/>
              <a:buChar char="§"/>
            </a:pPr>
            <a:endParaRPr lang="en-US" sz="2800" dirty="0"/>
          </a:p>
          <a:p>
            <a:pPr marL="457200" indent="-457200">
              <a:buFont typeface="Wingdings" charset="2"/>
              <a:buChar char="§"/>
            </a:pPr>
            <a:r>
              <a:rPr lang="en-US" sz="2800" dirty="0" smtClean="0"/>
              <a:t>Just because there are 27 buttons  you don’t have to fill them up </a:t>
            </a:r>
          </a:p>
          <a:p>
            <a:pPr marL="457200" indent="-457200">
              <a:buFont typeface="Wingdings" charset="2"/>
              <a:buChar char="§"/>
            </a:pPr>
            <a:endParaRPr lang="en-US" sz="2800" dirty="0"/>
          </a:p>
          <a:p>
            <a:pPr marL="457200" indent="-457200">
              <a:buFont typeface="Wingdings" charset="2"/>
              <a:buChar char="§"/>
            </a:pPr>
            <a:r>
              <a:rPr lang="en-US" sz="2800" dirty="0" smtClean="0"/>
              <a:t>When in doubt start from “scratch”</a:t>
            </a:r>
          </a:p>
          <a:p>
            <a:pPr marL="457200" indent="-457200">
              <a:buFont typeface="Wingdings" charset="2"/>
              <a:buChar char="§"/>
            </a:pPr>
            <a:endParaRPr lang="en-US" sz="2800" dirty="0"/>
          </a:p>
        </p:txBody>
      </p:sp>
      <p:cxnSp>
        <p:nvCxnSpPr>
          <p:cNvPr id="7" name="Straight Connector 6"/>
          <p:cNvCxnSpPr/>
          <p:nvPr/>
        </p:nvCxnSpPr>
        <p:spPr>
          <a:xfrm>
            <a:off x="1959313" y="1417638"/>
            <a:ext cx="5112088" cy="0"/>
          </a:xfrm>
          <a:prstGeom prst="line">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09806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549999" y="6378017"/>
            <a:ext cx="7519917" cy="365125"/>
          </a:xfrm>
        </p:spPr>
        <p:txBody>
          <a:bodyPr/>
          <a:lstStyle/>
          <a:p>
            <a:r>
              <a:rPr lang="en-US" smtClean="0"/>
              <a:t>Shannon Osborne, Chair          Susan Cafoncelli, Web Master           North Jersey 99s             NJ99.org        </a:t>
            </a:r>
            <a:endParaRPr lang="en-US" dirty="0"/>
          </a:p>
        </p:txBody>
      </p:sp>
      <p:pic>
        <p:nvPicPr>
          <p:cNvPr id="2" name="Picture 1" descr="new page.PNG"/>
          <p:cNvPicPr>
            <a:picLocks noChangeAspect="1"/>
          </p:cNvPicPr>
          <p:nvPr/>
        </p:nvPicPr>
        <p:blipFill rotWithShape="1">
          <a:blip r:embed="rId3">
            <a:extLst>
              <a:ext uri="{28A0092B-C50C-407E-A947-70E740481C1C}">
                <a14:useLocalDpi xmlns:a14="http://schemas.microsoft.com/office/drawing/2010/main" val="0"/>
              </a:ext>
            </a:extLst>
          </a:blip>
          <a:srcRect b="41297"/>
          <a:stretch/>
        </p:blipFill>
        <p:spPr>
          <a:xfrm>
            <a:off x="4725094" y="826734"/>
            <a:ext cx="3248978" cy="4025836"/>
          </a:xfrm>
          <a:prstGeom prst="rect">
            <a:avLst/>
          </a:prstGeom>
        </p:spPr>
      </p:pic>
      <p:sp>
        <p:nvSpPr>
          <p:cNvPr id="3" name="TextBox 2"/>
          <p:cNvSpPr txBox="1"/>
          <p:nvPr/>
        </p:nvSpPr>
        <p:spPr>
          <a:xfrm>
            <a:off x="736979" y="826734"/>
            <a:ext cx="3826246" cy="954107"/>
          </a:xfrm>
          <a:prstGeom prst="rect">
            <a:avLst/>
          </a:prstGeom>
          <a:noFill/>
        </p:spPr>
        <p:txBody>
          <a:bodyPr wrap="square" rtlCol="0">
            <a:spAutoFit/>
          </a:bodyPr>
          <a:lstStyle/>
          <a:p>
            <a:r>
              <a:rPr lang="en-US" sz="2800" dirty="0" smtClean="0"/>
              <a:t>Add Pages Using your Navigation Topics</a:t>
            </a:r>
            <a:endParaRPr lang="en-US" sz="2800" dirty="0"/>
          </a:p>
        </p:txBody>
      </p:sp>
      <p:pic>
        <p:nvPicPr>
          <p:cNvPr id="4" name="Picture 3" descr="new page.PNG"/>
          <p:cNvPicPr>
            <a:picLocks noChangeAspect="1"/>
          </p:cNvPicPr>
          <p:nvPr/>
        </p:nvPicPr>
        <p:blipFill rotWithShape="1">
          <a:blip r:embed="rId3">
            <a:extLst>
              <a:ext uri="{28A0092B-C50C-407E-A947-70E740481C1C}">
                <a14:useLocalDpi xmlns:a14="http://schemas.microsoft.com/office/drawing/2010/main" val="0"/>
              </a:ext>
            </a:extLst>
          </a:blip>
          <a:srcRect t="81939"/>
          <a:stretch/>
        </p:blipFill>
        <p:spPr>
          <a:xfrm>
            <a:off x="4820938" y="4565013"/>
            <a:ext cx="3248978" cy="1238604"/>
          </a:xfrm>
          <a:prstGeom prst="rect">
            <a:avLst/>
          </a:prstGeom>
        </p:spPr>
      </p:pic>
      <p:cxnSp>
        <p:nvCxnSpPr>
          <p:cNvPr id="7" name="Straight Arrow Connector 6"/>
          <p:cNvCxnSpPr/>
          <p:nvPr/>
        </p:nvCxnSpPr>
        <p:spPr>
          <a:xfrm>
            <a:off x="2903870" y="2227235"/>
            <a:ext cx="2501796" cy="2795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111610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up Header and Footer</a:t>
            </a:r>
            <a:endParaRPr lang="en-US" dirty="0"/>
          </a:p>
        </p:txBody>
      </p:sp>
      <p:sp>
        <p:nvSpPr>
          <p:cNvPr id="4" name="Footer Placeholder 3"/>
          <p:cNvSpPr>
            <a:spLocks noGrp="1"/>
          </p:cNvSpPr>
          <p:nvPr>
            <p:ph type="ftr" sz="quarter" idx="11"/>
          </p:nvPr>
        </p:nvSpPr>
        <p:spPr>
          <a:xfrm>
            <a:off x="222035" y="6378017"/>
            <a:ext cx="8229600" cy="365125"/>
          </a:xfrm>
        </p:spPr>
        <p:txBody>
          <a:bodyPr/>
          <a:lstStyle/>
          <a:p>
            <a:r>
              <a:rPr lang="en-US" smtClean="0"/>
              <a:t>Shannon Osborne, Chair          Susan Cafoncelli, Web Master           North Jersey 99s             NJ99.org        </a:t>
            </a:r>
            <a:endParaRPr lang="en-US" dirty="0"/>
          </a:p>
        </p:txBody>
      </p:sp>
      <p:pic>
        <p:nvPicPr>
          <p:cNvPr id="6" name="Picture 5" descr="Standard page set up headers no headers.PNG"/>
          <p:cNvPicPr>
            <a:picLocks noChangeAspect="1"/>
          </p:cNvPicPr>
          <p:nvPr/>
        </p:nvPicPr>
        <p:blipFill rotWithShape="1">
          <a:blip r:embed="rId2">
            <a:extLst>
              <a:ext uri="{28A0092B-C50C-407E-A947-70E740481C1C}">
                <a14:useLocalDpi xmlns:a14="http://schemas.microsoft.com/office/drawing/2010/main" val="0"/>
              </a:ext>
            </a:extLst>
          </a:blip>
          <a:srcRect r="1523" b="42870"/>
          <a:stretch/>
        </p:blipFill>
        <p:spPr>
          <a:xfrm>
            <a:off x="2738112" y="1976974"/>
            <a:ext cx="6190492" cy="3918001"/>
          </a:xfrm>
          <a:prstGeom prst="rect">
            <a:avLst/>
          </a:prstGeom>
        </p:spPr>
      </p:pic>
      <p:sp>
        <p:nvSpPr>
          <p:cNvPr id="8" name="TextBox 7"/>
          <p:cNvSpPr txBox="1"/>
          <p:nvPr/>
        </p:nvSpPr>
        <p:spPr>
          <a:xfrm>
            <a:off x="457200" y="1713377"/>
            <a:ext cx="2137147" cy="4801315"/>
          </a:xfrm>
          <a:prstGeom prst="rect">
            <a:avLst/>
          </a:prstGeom>
          <a:noFill/>
        </p:spPr>
        <p:txBody>
          <a:bodyPr wrap="square" rtlCol="0">
            <a:spAutoFit/>
          </a:bodyPr>
          <a:lstStyle/>
          <a:p>
            <a:r>
              <a:rPr lang="en-US" dirty="0" smtClean="0"/>
              <a:t>Header &amp; Footers give boundaries</a:t>
            </a:r>
          </a:p>
          <a:p>
            <a:endParaRPr lang="en-US" dirty="0"/>
          </a:p>
          <a:p>
            <a:r>
              <a:rPr lang="en-US" dirty="0" smtClean="0"/>
              <a:t>Provide consistent face forward about you</a:t>
            </a:r>
          </a:p>
          <a:p>
            <a:endParaRPr lang="en-US" dirty="0"/>
          </a:p>
          <a:p>
            <a:r>
              <a:rPr lang="en-US" dirty="0" smtClean="0"/>
              <a:t>Always stay connected to your viewer</a:t>
            </a:r>
          </a:p>
          <a:p>
            <a:endParaRPr lang="en-US" dirty="0"/>
          </a:p>
          <a:p>
            <a:r>
              <a:rPr lang="en-US" dirty="0" smtClean="0"/>
              <a:t>Keeps your </a:t>
            </a:r>
            <a:r>
              <a:rPr lang="en-US" dirty="0" err="1" smtClean="0"/>
              <a:t>nav</a:t>
            </a:r>
            <a:r>
              <a:rPr lang="en-US" dirty="0" smtClean="0"/>
              <a:t> buttons  on every page</a:t>
            </a:r>
          </a:p>
          <a:p>
            <a:endParaRPr lang="en-US" dirty="0"/>
          </a:p>
          <a:p>
            <a:r>
              <a:rPr lang="en-US" dirty="0" smtClean="0"/>
              <a:t>Provides visual continuity</a:t>
            </a:r>
            <a:endParaRPr lang="en-US" dirty="0"/>
          </a:p>
        </p:txBody>
      </p:sp>
    </p:spTree>
    <p:extLst>
      <p:ext uri="{BB962C8B-B14F-4D97-AF65-F5344CB8AC3E}">
        <p14:creationId xmlns:p14="http://schemas.microsoft.com/office/powerpoint/2010/main" val="13327300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00786" cy="1143000"/>
          </a:xfrm>
        </p:spPr>
        <p:txBody>
          <a:bodyPr>
            <a:normAutofit fontScale="90000"/>
          </a:bodyPr>
          <a:lstStyle/>
          <a:p>
            <a:r>
              <a:rPr lang="en-US" dirty="0" smtClean="0"/>
              <a:t>Pick Your Font  </a:t>
            </a:r>
            <a:endParaRPr lang="en-US" dirty="0"/>
          </a:p>
        </p:txBody>
      </p:sp>
      <p:sp>
        <p:nvSpPr>
          <p:cNvPr id="4" name="Footer Placeholder 3"/>
          <p:cNvSpPr>
            <a:spLocks noGrp="1"/>
          </p:cNvSpPr>
          <p:nvPr>
            <p:ph type="ftr" sz="quarter" idx="11"/>
          </p:nvPr>
        </p:nvSpPr>
        <p:spPr>
          <a:xfrm>
            <a:off x="0" y="6356350"/>
            <a:ext cx="8229600" cy="365125"/>
          </a:xfrm>
        </p:spPr>
        <p:txBody>
          <a:bodyPr/>
          <a:lstStyle/>
          <a:p>
            <a:r>
              <a:rPr lang="en-US" smtClean="0"/>
              <a:t>Shannon Osborne, Chair          Susan Cafoncelli, Web Master           North Jersey 99s             NJ99.org        </a:t>
            </a:r>
            <a:endParaRPr lang="en-US" dirty="0"/>
          </a:p>
        </p:txBody>
      </p:sp>
      <p:sp>
        <p:nvSpPr>
          <p:cNvPr id="8" name="TextBox 7"/>
          <p:cNvSpPr txBox="1"/>
          <p:nvPr/>
        </p:nvSpPr>
        <p:spPr>
          <a:xfrm>
            <a:off x="958428" y="1713377"/>
            <a:ext cx="2302842" cy="2954655"/>
          </a:xfrm>
          <a:prstGeom prst="rect">
            <a:avLst/>
          </a:prstGeom>
          <a:noFill/>
        </p:spPr>
        <p:txBody>
          <a:bodyPr wrap="square" rtlCol="0">
            <a:spAutoFit/>
          </a:bodyPr>
          <a:lstStyle/>
          <a:p>
            <a:endParaRPr lang="en-US" dirty="0"/>
          </a:p>
          <a:p>
            <a:r>
              <a:rPr lang="en-US" dirty="0" smtClean="0"/>
              <a:t>Keep it plain and consistent</a:t>
            </a:r>
          </a:p>
          <a:p>
            <a:endParaRPr lang="en-US" dirty="0"/>
          </a:p>
          <a:p>
            <a:r>
              <a:rPr lang="en-US" dirty="0" smtClean="0"/>
              <a:t>Vary boldness and size </a:t>
            </a:r>
          </a:p>
          <a:p>
            <a:endParaRPr lang="en-US" dirty="0" smtClean="0"/>
          </a:p>
          <a:p>
            <a:r>
              <a:rPr lang="en-US" dirty="0" smtClean="0">
                <a:latin typeface="Matura MT Script Capitals"/>
                <a:cs typeface="Matura MT Script Capitals"/>
              </a:rPr>
              <a:t>Avoid fussy fonts  </a:t>
            </a:r>
          </a:p>
          <a:p>
            <a:endParaRPr lang="en-US" dirty="0" smtClean="0"/>
          </a:p>
          <a:p>
            <a:r>
              <a:rPr lang="en-US" dirty="0" smtClean="0"/>
              <a:t>Do not  vary </a:t>
            </a:r>
            <a:r>
              <a:rPr lang="en-US" sz="2400" dirty="0" smtClean="0"/>
              <a:t>sizes</a:t>
            </a:r>
            <a:r>
              <a:rPr lang="en-US" dirty="0" smtClean="0"/>
              <a:t> too </a:t>
            </a:r>
            <a:r>
              <a:rPr lang="en-US" sz="1600" dirty="0" smtClean="0"/>
              <a:t>much</a:t>
            </a:r>
            <a:endParaRPr lang="en-US" sz="1600" dirty="0"/>
          </a:p>
        </p:txBody>
      </p:sp>
      <p:pic>
        <p:nvPicPr>
          <p:cNvPr id="3" name="Picture 2" descr="Tex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589" y="167745"/>
            <a:ext cx="3562823" cy="6188606"/>
          </a:xfrm>
          <a:prstGeom prst="rect">
            <a:avLst/>
          </a:prstGeom>
        </p:spPr>
      </p:pic>
    </p:spTree>
    <p:extLst>
      <p:ext uri="{BB962C8B-B14F-4D97-AF65-F5344CB8AC3E}">
        <p14:creationId xmlns:p14="http://schemas.microsoft.com/office/powerpoint/2010/main" val="16409383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75002" y="6356350"/>
            <a:ext cx="8229600" cy="365125"/>
          </a:xfrm>
        </p:spPr>
        <p:txBody>
          <a:bodyPr/>
          <a:lstStyle/>
          <a:p>
            <a:r>
              <a:rPr lang="en-US" smtClean="0"/>
              <a:t>Shannon Osborne, Chair          Susan Cafoncelli, Web Master           North Jersey 99s             NJ99.org        </a:t>
            </a:r>
            <a:endParaRPr lang="en-US" dirty="0"/>
          </a:p>
        </p:txBody>
      </p:sp>
      <p:pic>
        <p:nvPicPr>
          <p:cNvPr id="2" name="Picture 1" descr="menu navigation 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120" y="127397"/>
            <a:ext cx="3554265" cy="6274691"/>
          </a:xfrm>
          <a:prstGeom prst="rect">
            <a:avLst/>
          </a:prstGeom>
        </p:spPr>
      </p:pic>
      <p:sp>
        <p:nvSpPr>
          <p:cNvPr id="4" name="TextBox 3"/>
          <p:cNvSpPr txBox="1"/>
          <p:nvPr/>
        </p:nvSpPr>
        <p:spPr>
          <a:xfrm>
            <a:off x="706840" y="706918"/>
            <a:ext cx="2539834" cy="4708981"/>
          </a:xfrm>
          <a:prstGeom prst="rect">
            <a:avLst/>
          </a:prstGeom>
          <a:noFill/>
        </p:spPr>
        <p:txBody>
          <a:bodyPr wrap="square" rtlCol="0">
            <a:spAutoFit/>
          </a:bodyPr>
          <a:lstStyle/>
          <a:p>
            <a:r>
              <a:rPr lang="en-US" sz="3600" dirty="0" smtClean="0"/>
              <a:t>Pick your navigation bar and design around it</a:t>
            </a:r>
          </a:p>
          <a:p>
            <a:endParaRPr lang="en-US" sz="4000" dirty="0" smtClean="0"/>
          </a:p>
          <a:p>
            <a:endParaRPr lang="en-US" sz="4000" dirty="0"/>
          </a:p>
          <a:p>
            <a:endParaRPr lang="en-US" sz="4000" dirty="0"/>
          </a:p>
        </p:txBody>
      </p:sp>
      <p:cxnSp>
        <p:nvCxnSpPr>
          <p:cNvPr id="6" name="Straight Arrow Connector 5"/>
          <p:cNvCxnSpPr/>
          <p:nvPr/>
        </p:nvCxnSpPr>
        <p:spPr>
          <a:xfrm>
            <a:off x="2487515" y="2146846"/>
            <a:ext cx="1397687" cy="1021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3132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75002" y="6362337"/>
            <a:ext cx="8229600" cy="365125"/>
          </a:xfrm>
        </p:spPr>
        <p:txBody>
          <a:bodyPr/>
          <a:lstStyle/>
          <a:p>
            <a:r>
              <a:rPr lang="en-US" smtClean="0"/>
              <a:t>Shannon Osborne, Chair          Susan Cafoncelli, Web Master           North Jersey 99s             NJ99.org        </a:t>
            </a:r>
            <a:endParaRPr lang="en-US" dirty="0"/>
          </a:p>
        </p:txBody>
      </p:sp>
      <p:pic>
        <p:nvPicPr>
          <p:cNvPr id="2" name="Picture 1" descr="Images and doc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954" y="1004749"/>
            <a:ext cx="4556760" cy="5059680"/>
          </a:xfrm>
          <a:prstGeom prst="rect">
            <a:avLst/>
          </a:prstGeom>
        </p:spPr>
      </p:pic>
      <p:sp>
        <p:nvSpPr>
          <p:cNvPr id="5" name="TextBox 4"/>
          <p:cNvSpPr txBox="1"/>
          <p:nvPr/>
        </p:nvSpPr>
        <p:spPr>
          <a:xfrm>
            <a:off x="658919" y="1016219"/>
            <a:ext cx="1868934" cy="4401205"/>
          </a:xfrm>
          <a:prstGeom prst="rect">
            <a:avLst/>
          </a:prstGeom>
          <a:noFill/>
        </p:spPr>
        <p:txBody>
          <a:bodyPr wrap="square" rtlCol="0">
            <a:spAutoFit/>
          </a:bodyPr>
          <a:lstStyle/>
          <a:p>
            <a:r>
              <a:rPr lang="en-US" sz="2000" b="1" dirty="0" smtClean="0"/>
              <a:t>Upload all photos and files you may need</a:t>
            </a:r>
          </a:p>
          <a:p>
            <a:endParaRPr lang="en-US" sz="2000" b="1" dirty="0"/>
          </a:p>
          <a:p>
            <a:r>
              <a:rPr lang="en-US" sz="2000" b="1" dirty="0" smtClean="0"/>
              <a:t>If you want a photo gallery – place the photos in a separate folder</a:t>
            </a:r>
          </a:p>
          <a:p>
            <a:endParaRPr lang="en-US" sz="2000" b="1" dirty="0"/>
          </a:p>
          <a:p>
            <a:r>
              <a:rPr lang="en-US" sz="2000" b="1" dirty="0" smtClean="0"/>
              <a:t>Upload docs but link to the document from a graphic </a:t>
            </a:r>
            <a:endParaRPr lang="en-US" sz="2000" b="1" dirty="0"/>
          </a:p>
        </p:txBody>
      </p:sp>
    </p:spTree>
    <p:extLst>
      <p:ext uri="{BB962C8B-B14F-4D97-AF65-F5344CB8AC3E}">
        <p14:creationId xmlns:p14="http://schemas.microsoft.com/office/powerpoint/2010/main" val="14843467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299509" y="6356350"/>
            <a:ext cx="8229600" cy="365125"/>
          </a:xfrm>
        </p:spPr>
        <p:txBody>
          <a:bodyPr/>
          <a:lstStyle/>
          <a:p>
            <a:r>
              <a:rPr lang="en-US" smtClean="0"/>
              <a:t>Shannon Osborne, Chair          Susan Cafoncelli, Web Master           North Jersey 99s             NJ99.org        </a:t>
            </a:r>
            <a:endParaRPr lang="en-US" dirty="0"/>
          </a:p>
        </p:txBody>
      </p:sp>
      <p:sp>
        <p:nvSpPr>
          <p:cNvPr id="5" name="TextBox 4"/>
          <p:cNvSpPr txBox="1"/>
          <p:nvPr/>
        </p:nvSpPr>
        <p:spPr>
          <a:xfrm>
            <a:off x="682879" y="524971"/>
            <a:ext cx="7499697" cy="400110"/>
          </a:xfrm>
          <a:prstGeom prst="rect">
            <a:avLst/>
          </a:prstGeom>
          <a:noFill/>
        </p:spPr>
        <p:txBody>
          <a:bodyPr wrap="square" rtlCol="0">
            <a:spAutoFit/>
          </a:bodyPr>
          <a:lstStyle/>
          <a:p>
            <a:r>
              <a:rPr lang="en-US" sz="2000" b="1" dirty="0" smtClean="0"/>
              <a:t>Upload all photos and re- title if needed – note free photos</a:t>
            </a:r>
            <a:endParaRPr lang="en-US" sz="2000" b="1" dirty="0"/>
          </a:p>
        </p:txBody>
      </p:sp>
      <p:pic>
        <p:nvPicPr>
          <p:cNvPr id="6" name="Picture 5" descr="manage 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09" y="1151495"/>
            <a:ext cx="6220796" cy="3340504"/>
          </a:xfrm>
          <a:prstGeom prst="rect">
            <a:avLst/>
          </a:prstGeom>
        </p:spPr>
      </p:pic>
      <p:pic>
        <p:nvPicPr>
          <p:cNvPr id="7" name="Picture 6" descr="free 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986" y="3529725"/>
            <a:ext cx="5478014" cy="2826625"/>
          </a:xfrm>
          <a:prstGeom prst="rect">
            <a:avLst/>
          </a:prstGeom>
        </p:spPr>
      </p:pic>
    </p:spTree>
    <p:extLst>
      <p:ext uri="{BB962C8B-B14F-4D97-AF65-F5344CB8AC3E}">
        <p14:creationId xmlns:p14="http://schemas.microsoft.com/office/powerpoint/2010/main" val="27674412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2428875" cy="351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2970738"/>
            <a:ext cx="3429000" cy="923330"/>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can be written and submitted from the bottom of your control panel.</a:t>
            </a:r>
          </a:p>
        </p:txBody>
      </p:sp>
      <p:sp>
        <p:nvSpPr>
          <p:cNvPr id="3" name="TextBox 2"/>
          <p:cNvSpPr txBox="1"/>
          <p:nvPr/>
        </p:nvSpPr>
        <p:spPr>
          <a:xfrm>
            <a:off x="1066800" y="4343400"/>
            <a:ext cx="3962400" cy="646331"/>
          </a:xfrm>
          <a:prstGeom prst="rect">
            <a:avLst/>
          </a:prstGeom>
          <a:noFill/>
        </p:spPr>
        <p:txBody>
          <a:bodyPr wrap="square" rtlCol="0">
            <a:spAutoFit/>
          </a:bodyPr>
          <a:lstStyle/>
          <a:p>
            <a:r>
              <a:rPr lang="en-US" dirty="0" smtClean="0">
                <a:latin typeface="Arial Rounded MT Bold" panose="020F0704030504030204" pitchFamily="34" charset="0"/>
                <a:cs typeface="Arial" panose="020B0604020202020204" pitchFamily="34" charset="0"/>
              </a:rPr>
              <a:t>Click in the box, type your question, and hit Send.</a:t>
            </a:r>
            <a:endParaRPr lang="en-US" dirty="0">
              <a:latin typeface="Arial Rounded MT Bold" panose="020F0704030504030204" pitchFamily="34" charset="0"/>
              <a:cs typeface="Arial" panose="020B0604020202020204" pitchFamily="34" charset="0"/>
            </a:endParaRPr>
          </a:p>
        </p:txBody>
      </p:sp>
      <p:sp>
        <p:nvSpPr>
          <p:cNvPr id="4" name="TextBox 3"/>
          <p:cNvSpPr txBox="1"/>
          <p:nvPr/>
        </p:nvSpPr>
        <p:spPr>
          <a:xfrm>
            <a:off x="1066800" y="1524000"/>
            <a:ext cx="3657600" cy="584775"/>
          </a:xfrm>
          <a:prstGeom prst="rect">
            <a:avLst/>
          </a:prstGeom>
          <a:noFill/>
        </p:spPr>
        <p:txBody>
          <a:bodyPr wrap="square" rtlCol="0">
            <a:spAutoFit/>
          </a:bodyPr>
          <a:lstStyle/>
          <a:p>
            <a:r>
              <a:rPr lang="en-US" sz="3200" b="1" dirty="0" smtClean="0">
                <a:solidFill>
                  <a:schemeClr val="accent1">
                    <a:lumMod val="75000"/>
                  </a:schemeClr>
                </a:solidFill>
                <a:latin typeface="Arial" panose="020B0604020202020204" pitchFamily="34" charset="0"/>
                <a:cs typeface="Arial" panose="020B0604020202020204" pitchFamily="34" charset="0"/>
              </a:rPr>
              <a:t>Got a Question?</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3886200" y="4191000"/>
            <a:ext cx="1295400" cy="47556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251" y="5257800"/>
            <a:ext cx="1541360" cy="1455902"/>
          </a:xfrm>
          <a:prstGeom prst="rect">
            <a:avLst/>
          </a:prstGeom>
        </p:spPr>
      </p:pic>
      <p:sp>
        <p:nvSpPr>
          <p:cNvPr id="5" name="Footer Placeholder 4"/>
          <p:cNvSpPr>
            <a:spLocks noGrp="1"/>
          </p:cNvSpPr>
          <p:nvPr>
            <p:ph type="ftr" sz="quarter" idx="11"/>
          </p:nvPr>
        </p:nvSpPr>
        <p:spPr>
          <a:xfrm>
            <a:off x="529176" y="6356350"/>
            <a:ext cx="6753612" cy="365125"/>
          </a:xfrm>
        </p:spPr>
        <p:txBody>
          <a:bodyPr/>
          <a:lstStyle/>
          <a:p>
            <a:r>
              <a:rPr lang="en-US" dirty="0" smtClean="0"/>
              <a:t>Shannon Osborne, Chair          Susan Cafoncelli, Web Master           North Jersey 99s             NJ99.org        </a:t>
            </a:r>
            <a:endParaRPr lang="en-US" dirty="0"/>
          </a:p>
        </p:txBody>
      </p:sp>
    </p:spTree>
    <p:extLst>
      <p:ext uri="{BB962C8B-B14F-4D97-AF65-F5344CB8AC3E}">
        <p14:creationId xmlns:p14="http://schemas.microsoft.com/office/powerpoint/2010/main" val="21444456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27969" y="6357146"/>
            <a:ext cx="8229600" cy="365125"/>
          </a:xfrm>
        </p:spPr>
        <p:txBody>
          <a:bodyPr/>
          <a:lstStyle/>
          <a:p>
            <a:r>
              <a:rPr lang="en-US" smtClean="0"/>
              <a:t>Shannon Osborne, Chair          Susan Cafoncelli, Web Master           North Jersey 99s             NJ99.org        </a:t>
            </a:r>
            <a:endParaRPr lang="en-US" dirty="0"/>
          </a:p>
        </p:txBody>
      </p:sp>
      <p:sp>
        <p:nvSpPr>
          <p:cNvPr id="5" name="TextBox 4"/>
          <p:cNvSpPr txBox="1"/>
          <p:nvPr/>
        </p:nvSpPr>
        <p:spPr>
          <a:xfrm>
            <a:off x="373340" y="1032612"/>
            <a:ext cx="3999487" cy="5324534"/>
          </a:xfrm>
          <a:prstGeom prst="rect">
            <a:avLst/>
          </a:prstGeom>
          <a:noFill/>
        </p:spPr>
        <p:txBody>
          <a:bodyPr wrap="square" rtlCol="0">
            <a:spAutoFit/>
          </a:bodyPr>
          <a:lstStyle/>
          <a:p>
            <a:pPr algn="ctr"/>
            <a:r>
              <a:rPr lang="en-US" sz="3600" dirty="0" smtClean="0"/>
              <a:t>Use “+”to add interesting elements </a:t>
            </a:r>
          </a:p>
          <a:p>
            <a:pPr algn="ctr"/>
            <a:endParaRPr lang="en-US" sz="3600" dirty="0" smtClean="0"/>
          </a:p>
          <a:p>
            <a:pPr algn="ctr"/>
            <a:endParaRPr lang="en-US" sz="3600" dirty="0" smtClean="0"/>
          </a:p>
          <a:p>
            <a:pPr marL="571500" indent="-571500">
              <a:buFont typeface="Arial"/>
              <a:buChar char="•"/>
            </a:pPr>
            <a:r>
              <a:rPr lang="en-US" sz="3200" dirty="0" smtClean="0"/>
              <a:t>Gallery - Slide show</a:t>
            </a:r>
          </a:p>
          <a:p>
            <a:pPr marL="571500" indent="-571500">
              <a:buFont typeface="Arial"/>
              <a:buChar char="•"/>
            </a:pPr>
            <a:r>
              <a:rPr lang="en-US" sz="3200" dirty="0" smtClean="0"/>
              <a:t>Videos</a:t>
            </a:r>
          </a:p>
          <a:p>
            <a:pPr marL="571500" indent="-571500">
              <a:buFont typeface="Arial"/>
              <a:buChar char="•"/>
            </a:pPr>
            <a:r>
              <a:rPr lang="en-US" sz="3200" dirty="0" smtClean="0"/>
              <a:t>Items to sell?</a:t>
            </a:r>
          </a:p>
          <a:p>
            <a:pPr marL="571500" indent="-571500">
              <a:buFont typeface="Arial"/>
              <a:buChar char="•"/>
            </a:pPr>
            <a:r>
              <a:rPr lang="en-US" sz="3200" dirty="0" smtClean="0"/>
              <a:t>Add a Store </a:t>
            </a:r>
          </a:p>
          <a:p>
            <a:pPr marL="571500" indent="-571500">
              <a:buFont typeface="Arial"/>
              <a:buChar char="•"/>
            </a:pPr>
            <a:r>
              <a:rPr lang="en-US" sz="3200" dirty="0" smtClean="0"/>
              <a:t>Donation page</a:t>
            </a:r>
            <a:endParaRPr lang="en-US" sz="3200" dirty="0"/>
          </a:p>
        </p:txBody>
      </p:sp>
      <p:pic>
        <p:nvPicPr>
          <p:cNvPr id="15" name="Picture 14" descr="ele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477" y="395395"/>
            <a:ext cx="3373757" cy="5960955"/>
          </a:xfrm>
          <a:prstGeom prst="rect">
            <a:avLst/>
          </a:prstGeom>
        </p:spPr>
      </p:pic>
      <p:cxnSp>
        <p:nvCxnSpPr>
          <p:cNvPr id="17" name="Straight Connector 16"/>
          <p:cNvCxnSpPr/>
          <p:nvPr/>
        </p:nvCxnSpPr>
        <p:spPr>
          <a:xfrm>
            <a:off x="682877" y="3263962"/>
            <a:ext cx="3417909"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ight Arrow 30"/>
          <p:cNvSpPr/>
          <p:nvPr/>
        </p:nvSpPr>
        <p:spPr>
          <a:xfrm>
            <a:off x="4025397" y="1126276"/>
            <a:ext cx="630080" cy="407376"/>
          </a:xfrm>
          <a:prstGeom prst="rightArrow">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4606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32683" y="6356350"/>
            <a:ext cx="8229600" cy="365125"/>
          </a:xfrm>
        </p:spPr>
        <p:txBody>
          <a:bodyPr/>
          <a:lstStyle/>
          <a:p>
            <a:r>
              <a:rPr lang="en-US" smtClean="0"/>
              <a:t>Shannon Osborne, Chair          Susan Cafoncelli, Web Master           North Jersey 99s             NJ99.org        </a:t>
            </a:r>
            <a:endParaRPr lang="en-US" dirty="0"/>
          </a:p>
        </p:txBody>
      </p:sp>
      <p:sp>
        <p:nvSpPr>
          <p:cNvPr id="5" name="TextBox 4"/>
          <p:cNvSpPr txBox="1"/>
          <p:nvPr/>
        </p:nvSpPr>
        <p:spPr>
          <a:xfrm>
            <a:off x="720769" y="395395"/>
            <a:ext cx="7641514" cy="707886"/>
          </a:xfrm>
          <a:prstGeom prst="rect">
            <a:avLst/>
          </a:prstGeom>
          <a:noFill/>
        </p:spPr>
        <p:txBody>
          <a:bodyPr wrap="square" rtlCol="0">
            <a:spAutoFit/>
          </a:bodyPr>
          <a:lstStyle/>
          <a:p>
            <a:pPr algn="ctr"/>
            <a:r>
              <a:rPr lang="en-US" sz="4000" dirty="0" smtClean="0"/>
              <a:t>Use “+”to add links to </a:t>
            </a:r>
            <a:r>
              <a:rPr lang="en-US" sz="4000" dirty="0" err="1" smtClean="0"/>
              <a:t>facebook</a:t>
            </a:r>
            <a:r>
              <a:rPr lang="en-US" sz="4000" dirty="0" smtClean="0"/>
              <a:t>  </a:t>
            </a:r>
            <a:endParaRPr lang="en-US" sz="4000" dirty="0"/>
          </a:p>
        </p:txBody>
      </p:sp>
      <p:pic>
        <p:nvPicPr>
          <p:cNvPr id="7" name="Picture 6" descr="social lin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197" y="1525270"/>
            <a:ext cx="3985260" cy="4831080"/>
          </a:xfrm>
          <a:prstGeom prst="rect">
            <a:avLst/>
          </a:prstGeom>
        </p:spPr>
      </p:pic>
    </p:spTree>
    <p:extLst>
      <p:ext uri="{BB962C8B-B14F-4D97-AF65-F5344CB8AC3E}">
        <p14:creationId xmlns:p14="http://schemas.microsoft.com/office/powerpoint/2010/main" val="42728396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32683" y="6356350"/>
            <a:ext cx="8229600" cy="365125"/>
          </a:xfrm>
        </p:spPr>
        <p:txBody>
          <a:bodyPr/>
          <a:lstStyle/>
          <a:p>
            <a:r>
              <a:rPr lang="en-US" smtClean="0"/>
              <a:t>Shannon Osborne, Chair          Susan Cafoncelli, Web Master           North Jersey 99s             NJ99.org        </a:t>
            </a:r>
            <a:endParaRPr lang="en-US" dirty="0"/>
          </a:p>
        </p:txBody>
      </p:sp>
      <p:sp>
        <p:nvSpPr>
          <p:cNvPr id="5" name="TextBox 4"/>
          <p:cNvSpPr txBox="1"/>
          <p:nvPr/>
        </p:nvSpPr>
        <p:spPr>
          <a:xfrm>
            <a:off x="720769" y="395395"/>
            <a:ext cx="7641514" cy="707886"/>
          </a:xfrm>
          <a:prstGeom prst="rect">
            <a:avLst/>
          </a:prstGeom>
          <a:noFill/>
        </p:spPr>
        <p:txBody>
          <a:bodyPr wrap="square" rtlCol="0">
            <a:spAutoFit/>
          </a:bodyPr>
          <a:lstStyle/>
          <a:p>
            <a:pPr algn="ctr"/>
            <a:r>
              <a:rPr lang="en-US" sz="4000" dirty="0" smtClean="0"/>
              <a:t>Avoid Add-ons </a:t>
            </a:r>
            <a:endParaRPr lang="en-US" sz="4000" dirty="0"/>
          </a:p>
        </p:txBody>
      </p:sp>
      <p:sp>
        <p:nvSpPr>
          <p:cNvPr id="4" name="TextBox 3"/>
          <p:cNvSpPr txBox="1"/>
          <p:nvPr/>
        </p:nvSpPr>
        <p:spPr>
          <a:xfrm>
            <a:off x="720769" y="1641488"/>
            <a:ext cx="1411733" cy="2862323"/>
          </a:xfrm>
          <a:prstGeom prst="rect">
            <a:avLst/>
          </a:prstGeom>
          <a:noFill/>
        </p:spPr>
        <p:txBody>
          <a:bodyPr wrap="square" rtlCol="0">
            <a:spAutoFit/>
          </a:bodyPr>
          <a:lstStyle/>
          <a:p>
            <a:r>
              <a:rPr lang="en-US" dirty="0" smtClean="0"/>
              <a:t>Save these for when you have more experience</a:t>
            </a:r>
          </a:p>
          <a:p>
            <a:endParaRPr lang="en-US" dirty="0"/>
          </a:p>
          <a:p>
            <a:r>
              <a:rPr lang="en-US" dirty="0" smtClean="0"/>
              <a:t>They are enticing but can be very difficult to work with </a:t>
            </a:r>
            <a:endParaRPr lang="en-US" dirty="0"/>
          </a:p>
        </p:txBody>
      </p:sp>
      <p:pic>
        <p:nvPicPr>
          <p:cNvPr id="2" name="Picture 1" descr="Apps add 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503" y="1641488"/>
            <a:ext cx="5080469" cy="4371692"/>
          </a:xfrm>
          <a:prstGeom prst="rect">
            <a:avLst/>
          </a:prstGeom>
        </p:spPr>
      </p:pic>
      <p:sp>
        <p:nvSpPr>
          <p:cNvPr id="8" name="&quot;No&quot; Symbol 7"/>
          <p:cNvSpPr/>
          <p:nvPr/>
        </p:nvSpPr>
        <p:spPr>
          <a:xfrm>
            <a:off x="2307576" y="2686722"/>
            <a:ext cx="350146" cy="398715"/>
          </a:xfrm>
          <a:prstGeom prst="noSmoking">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 name="Straight Arrow Connector 8"/>
          <p:cNvCxnSpPr/>
          <p:nvPr/>
        </p:nvCxnSpPr>
        <p:spPr>
          <a:xfrm>
            <a:off x="1882729" y="2686722"/>
            <a:ext cx="368774" cy="1595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38071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a Leading Page</a:t>
            </a:r>
            <a:endParaRPr lang="en-US" dirty="0"/>
          </a:p>
        </p:txBody>
      </p:sp>
      <p:sp>
        <p:nvSpPr>
          <p:cNvPr id="3" name="Content Placeholder 2"/>
          <p:cNvSpPr>
            <a:spLocks noGrp="1"/>
          </p:cNvSpPr>
          <p:nvPr>
            <p:ph idx="1"/>
          </p:nvPr>
        </p:nvSpPr>
        <p:spPr>
          <a:xfrm>
            <a:off x="457200" y="1313020"/>
            <a:ext cx="8229600" cy="4525963"/>
          </a:xfrm>
        </p:spPr>
        <p:txBody>
          <a:bodyPr/>
          <a:lstStyle/>
          <a:p>
            <a:pPr>
              <a:buFont typeface="Wingdings" charset="2"/>
              <a:buChar char="§"/>
            </a:pPr>
            <a:r>
              <a:rPr lang="en-US" dirty="0" smtClean="0"/>
              <a:t>For special events make subpage of your home page  </a:t>
            </a:r>
            <a:endParaRPr lang="en-US" dirty="0"/>
          </a:p>
        </p:txBody>
      </p:sp>
      <p:sp>
        <p:nvSpPr>
          <p:cNvPr id="4" name="Footer Placeholder 3"/>
          <p:cNvSpPr>
            <a:spLocks noGrp="1"/>
          </p:cNvSpPr>
          <p:nvPr>
            <p:ph type="ftr" sz="quarter" idx="11"/>
          </p:nvPr>
        </p:nvSpPr>
        <p:spPr>
          <a:xfrm>
            <a:off x="127969" y="6356350"/>
            <a:ext cx="8229600" cy="365125"/>
          </a:xfrm>
        </p:spPr>
        <p:txBody>
          <a:bodyPr/>
          <a:lstStyle/>
          <a:p>
            <a:r>
              <a:rPr lang="en-US" smtClean="0"/>
              <a:t>Shannon Osborne, Chair          Susan Cafoncelli, Web Master           North Jersey 99s             NJ99.org        </a:t>
            </a:r>
            <a:endParaRPr lang="en-US" dirty="0"/>
          </a:p>
        </p:txBody>
      </p:sp>
      <p:pic>
        <p:nvPicPr>
          <p:cNvPr id="5" name="Picture 4"/>
          <p:cNvPicPr>
            <a:picLocks noChangeAspect="1"/>
          </p:cNvPicPr>
          <p:nvPr/>
        </p:nvPicPr>
        <p:blipFill>
          <a:blip r:embed="rId2"/>
          <a:stretch>
            <a:fillRect/>
          </a:stretch>
        </p:blipFill>
        <p:spPr>
          <a:xfrm>
            <a:off x="2431592" y="2586430"/>
            <a:ext cx="6712407" cy="3643487"/>
          </a:xfrm>
          <a:prstGeom prst="rect">
            <a:avLst/>
          </a:prstGeom>
        </p:spPr>
      </p:pic>
      <p:cxnSp>
        <p:nvCxnSpPr>
          <p:cNvPr id="7" name="Straight Arrow Connector 6"/>
          <p:cNvCxnSpPr/>
          <p:nvPr/>
        </p:nvCxnSpPr>
        <p:spPr>
          <a:xfrm>
            <a:off x="1097727" y="2418687"/>
            <a:ext cx="1799761" cy="11159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4397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Page</a:t>
            </a:r>
            <a:endParaRPr lang="en-US" dirty="0"/>
          </a:p>
        </p:txBody>
      </p:sp>
      <p:sp>
        <p:nvSpPr>
          <p:cNvPr id="3" name="Content Placeholder 2"/>
          <p:cNvSpPr>
            <a:spLocks noGrp="1"/>
          </p:cNvSpPr>
          <p:nvPr>
            <p:ph idx="1"/>
          </p:nvPr>
        </p:nvSpPr>
        <p:spPr>
          <a:xfrm>
            <a:off x="457200" y="1313020"/>
            <a:ext cx="8229600" cy="4525963"/>
          </a:xfrm>
        </p:spPr>
        <p:txBody>
          <a:bodyPr/>
          <a:lstStyle/>
          <a:p>
            <a:pPr>
              <a:buFont typeface="Wingdings" charset="2"/>
              <a:buChar char="§"/>
            </a:pPr>
            <a:r>
              <a:rPr lang="en-US" dirty="0" smtClean="0"/>
              <a:t>Your home page remains unchanged but your event will appear first</a:t>
            </a:r>
            <a:endParaRPr lang="en-US" dirty="0"/>
          </a:p>
        </p:txBody>
      </p:sp>
      <p:sp>
        <p:nvSpPr>
          <p:cNvPr id="4" name="Footer Placeholder 3"/>
          <p:cNvSpPr>
            <a:spLocks noGrp="1"/>
          </p:cNvSpPr>
          <p:nvPr>
            <p:ph type="ftr" sz="quarter" idx="11"/>
          </p:nvPr>
        </p:nvSpPr>
        <p:spPr>
          <a:xfrm>
            <a:off x="0" y="6427842"/>
            <a:ext cx="8229600" cy="365125"/>
          </a:xfrm>
        </p:spPr>
        <p:txBody>
          <a:bodyPr/>
          <a:lstStyle/>
          <a:p>
            <a:r>
              <a:rPr lang="en-US" smtClean="0"/>
              <a:t>Shannon Osborne, Chair          Susan Cafoncelli, Web Master           North Jersey 99s             NJ99.org        </a:t>
            </a:r>
            <a:endParaRPr lang="en-US" dirty="0"/>
          </a:p>
        </p:txBody>
      </p:sp>
      <p:pic>
        <p:nvPicPr>
          <p:cNvPr id="6" name="Picture 5"/>
          <p:cNvPicPr>
            <a:picLocks noChangeAspect="1"/>
          </p:cNvPicPr>
          <p:nvPr/>
        </p:nvPicPr>
        <p:blipFill rotWithShape="1">
          <a:blip r:embed="rId2"/>
          <a:srcRect r="1643"/>
          <a:stretch/>
        </p:blipFill>
        <p:spPr>
          <a:xfrm>
            <a:off x="2750700" y="2795211"/>
            <a:ext cx="6114082" cy="3508198"/>
          </a:xfrm>
          <a:prstGeom prst="rect">
            <a:avLst/>
          </a:prstGeom>
        </p:spPr>
      </p:pic>
      <p:sp>
        <p:nvSpPr>
          <p:cNvPr id="9" name="TextBox 8"/>
          <p:cNvSpPr txBox="1"/>
          <p:nvPr/>
        </p:nvSpPr>
        <p:spPr>
          <a:xfrm>
            <a:off x="402075" y="2546313"/>
            <a:ext cx="1972078" cy="3600986"/>
          </a:xfrm>
          <a:prstGeom prst="rect">
            <a:avLst/>
          </a:prstGeom>
          <a:noFill/>
        </p:spPr>
        <p:txBody>
          <a:bodyPr wrap="square" rtlCol="0">
            <a:spAutoFit/>
          </a:bodyPr>
          <a:lstStyle/>
          <a:p>
            <a:pPr marL="285750" indent="-285750">
              <a:lnSpc>
                <a:spcPct val="130000"/>
              </a:lnSpc>
              <a:buFont typeface="Wingdings" charset="2"/>
              <a:buChar char="§"/>
            </a:pPr>
            <a:r>
              <a:rPr lang="en-US" sz="1600" dirty="0" smtClean="0"/>
              <a:t>Make Pennies a Pound a subpage of your Home Page</a:t>
            </a:r>
          </a:p>
          <a:p>
            <a:pPr marL="285750" indent="-285750">
              <a:lnSpc>
                <a:spcPct val="130000"/>
              </a:lnSpc>
              <a:buFont typeface="Wingdings" charset="2"/>
              <a:buChar char="§"/>
            </a:pPr>
            <a:r>
              <a:rPr lang="en-US" sz="1600" dirty="0" smtClean="0"/>
              <a:t>On the Page Settings menus</a:t>
            </a:r>
          </a:p>
          <a:p>
            <a:pPr marL="285750" indent="-285750">
              <a:lnSpc>
                <a:spcPct val="130000"/>
              </a:lnSpc>
              <a:buFont typeface="Wingdings" charset="2"/>
              <a:buChar char="§"/>
            </a:pPr>
            <a:r>
              <a:rPr lang="en-US" sz="1600" dirty="0" smtClean="0"/>
              <a:t>Click “make this your home page”</a:t>
            </a:r>
          </a:p>
          <a:p>
            <a:pPr marL="285750" indent="-285750">
              <a:lnSpc>
                <a:spcPct val="130000"/>
              </a:lnSpc>
              <a:buFont typeface="Wingdings" charset="2"/>
              <a:buChar char="§"/>
            </a:pPr>
            <a:r>
              <a:rPr lang="en-US" sz="1600" dirty="0" smtClean="0"/>
              <a:t>Your home page will still be available  </a:t>
            </a:r>
            <a:endParaRPr lang="en-US" sz="1600" dirty="0"/>
          </a:p>
        </p:txBody>
      </p:sp>
      <p:cxnSp>
        <p:nvCxnSpPr>
          <p:cNvPr id="13" name="Straight Arrow Connector 12"/>
          <p:cNvCxnSpPr/>
          <p:nvPr/>
        </p:nvCxnSpPr>
        <p:spPr>
          <a:xfrm>
            <a:off x="2163543" y="4722503"/>
            <a:ext cx="3612287" cy="1231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7327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Best Results</a:t>
            </a:r>
            <a:endParaRPr lang="en-US" dirty="0"/>
          </a:p>
        </p:txBody>
      </p:sp>
      <p:sp>
        <p:nvSpPr>
          <p:cNvPr id="4" name="Content Placeholder 3"/>
          <p:cNvSpPr>
            <a:spLocks noGrp="1"/>
          </p:cNvSpPr>
          <p:nvPr>
            <p:ph idx="1"/>
          </p:nvPr>
        </p:nvSpPr>
        <p:spPr>
          <a:xfrm>
            <a:off x="457200" y="1302762"/>
            <a:ext cx="8229600" cy="4525963"/>
          </a:xfrm>
        </p:spPr>
        <p:txBody>
          <a:bodyPr>
            <a:noAutofit/>
          </a:bodyPr>
          <a:lstStyle/>
          <a:p>
            <a:pPr>
              <a:buFont typeface="Wingdings" charset="2"/>
              <a:buChar char="§"/>
            </a:pPr>
            <a:r>
              <a:rPr lang="en-US" sz="2000" dirty="0" smtClean="0"/>
              <a:t>No blank pages</a:t>
            </a:r>
          </a:p>
          <a:p>
            <a:pPr>
              <a:buFont typeface="Wingdings" charset="2"/>
              <a:buChar char="§"/>
            </a:pPr>
            <a:r>
              <a:rPr lang="en-US" sz="2000" dirty="0" smtClean="0"/>
              <a:t>No blank links</a:t>
            </a:r>
          </a:p>
          <a:p>
            <a:pPr>
              <a:buFont typeface="Wingdings" charset="2"/>
              <a:buChar char="§"/>
            </a:pPr>
            <a:r>
              <a:rPr lang="en-US" sz="2000" dirty="0" smtClean="0"/>
              <a:t>No dead links</a:t>
            </a:r>
          </a:p>
          <a:p>
            <a:pPr>
              <a:buFont typeface="Wingdings" charset="2"/>
              <a:buChar char="§"/>
            </a:pPr>
            <a:r>
              <a:rPr lang="en-US" sz="2000" dirty="0" smtClean="0"/>
              <a:t>Include your state on header info</a:t>
            </a:r>
          </a:p>
          <a:p>
            <a:pPr>
              <a:buFont typeface="Wingdings" charset="2"/>
              <a:buChar char="§"/>
            </a:pPr>
            <a:r>
              <a:rPr lang="en-US" sz="2000" dirty="0" smtClean="0"/>
              <a:t>Link addresses to people </a:t>
            </a:r>
          </a:p>
          <a:p>
            <a:pPr>
              <a:buFont typeface="Wingdings" charset="2"/>
              <a:buChar char="§"/>
            </a:pPr>
            <a:r>
              <a:rPr lang="en-US" sz="2000" dirty="0" smtClean="0"/>
              <a:t>Make sure people have enough info on public meetings including location, whether visitors are welcomed and contact information</a:t>
            </a:r>
          </a:p>
          <a:p>
            <a:pPr>
              <a:buFont typeface="Wingdings" charset="2"/>
              <a:buChar char="§"/>
            </a:pPr>
            <a:r>
              <a:rPr lang="en-US" sz="2000" dirty="0" smtClean="0"/>
              <a:t>If you have items to sell,  make sure you can buy online, set up a store  &amp; have contact info for queries</a:t>
            </a:r>
          </a:p>
          <a:p>
            <a:pPr>
              <a:buFont typeface="Wingdings" charset="2"/>
              <a:buChar char="§"/>
            </a:pPr>
            <a:r>
              <a:rPr lang="en-US" sz="2000" dirty="0" smtClean="0"/>
              <a:t>Check your  work on several different computers, it may look different</a:t>
            </a:r>
          </a:p>
          <a:p>
            <a:pPr lvl="1">
              <a:buFont typeface="Wingdings" charset="2"/>
              <a:buChar char="§"/>
            </a:pPr>
            <a:r>
              <a:rPr lang="en-US" sz="2000" dirty="0" smtClean="0"/>
              <a:t>Macs, PCs, </a:t>
            </a:r>
            <a:r>
              <a:rPr lang="en-US" sz="2000" dirty="0" err="1" smtClean="0"/>
              <a:t>iPads</a:t>
            </a:r>
            <a:r>
              <a:rPr lang="en-US" sz="2000" dirty="0" smtClean="0"/>
              <a:t>, Mobile devices (requires additional setup)</a:t>
            </a:r>
          </a:p>
          <a:p>
            <a:pPr>
              <a:buFont typeface="Wingdings" charset="2"/>
              <a:buChar char="§"/>
            </a:pPr>
            <a:r>
              <a:rPr lang="en-US" sz="2000" dirty="0" smtClean="0"/>
              <a:t>Have </a:t>
            </a:r>
            <a:r>
              <a:rPr lang="en-US" sz="2000" dirty="0"/>
              <a:t>a stranger  critique your </a:t>
            </a:r>
            <a:r>
              <a:rPr lang="en-US" sz="2000" dirty="0" smtClean="0"/>
              <a:t>page</a:t>
            </a:r>
          </a:p>
          <a:p>
            <a:pPr>
              <a:buFont typeface="Wingdings" charset="2"/>
              <a:buChar char="§"/>
            </a:pPr>
            <a:r>
              <a:rPr lang="en-US" sz="2000" dirty="0" smtClean="0"/>
              <a:t>Ask a student pilot  if the site  makes them want to join &amp; why</a:t>
            </a:r>
            <a:endParaRPr lang="en-US" sz="2000" dirty="0"/>
          </a:p>
          <a:p>
            <a:pPr marL="0" indent="0">
              <a:buNone/>
            </a:pPr>
            <a:endParaRPr lang="en-US" sz="2000" dirty="0"/>
          </a:p>
        </p:txBody>
      </p:sp>
      <p:sp>
        <p:nvSpPr>
          <p:cNvPr id="3" name="Footer Placeholder 3"/>
          <p:cNvSpPr>
            <a:spLocks noGrp="1"/>
          </p:cNvSpPr>
          <p:nvPr>
            <p:ph type="ftr" sz="quarter" idx="11"/>
          </p:nvPr>
        </p:nvSpPr>
        <p:spPr>
          <a:xfrm>
            <a:off x="0" y="6362337"/>
            <a:ext cx="8229600"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41851361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some help?</a:t>
            </a:r>
            <a:endParaRPr lang="en-US" dirty="0"/>
          </a:p>
        </p:txBody>
      </p:sp>
      <p:sp>
        <p:nvSpPr>
          <p:cNvPr id="4" name="Content Placeholder 3"/>
          <p:cNvSpPr>
            <a:spLocks noGrp="1"/>
          </p:cNvSpPr>
          <p:nvPr>
            <p:ph idx="1"/>
          </p:nvPr>
        </p:nvSpPr>
        <p:spPr>
          <a:xfrm>
            <a:off x="457200" y="2552093"/>
            <a:ext cx="8229600" cy="3993428"/>
          </a:xfrm>
        </p:spPr>
        <p:txBody>
          <a:bodyPr/>
          <a:lstStyle/>
          <a:p>
            <a:pPr algn="r"/>
            <a:r>
              <a:rPr lang="en-US" dirty="0" smtClean="0"/>
              <a:t>Shannon   </a:t>
            </a:r>
            <a:r>
              <a:rPr lang="en-US" u="sng" dirty="0" err="1" smtClean="0">
                <a:solidFill>
                  <a:srgbClr val="180DF3"/>
                </a:solidFill>
              </a:rPr>
              <a:t>OsborneSR@aol.com</a:t>
            </a:r>
            <a:endParaRPr lang="en-US" u="sng" dirty="0" smtClean="0">
              <a:solidFill>
                <a:srgbClr val="180DF3"/>
              </a:solidFill>
            </a:endParaRPr>
          </a:p>
          <a:p>
            <a:endParaRPr lang="en-US" dirty="0" smtClean="0"/>
          </a:p>
          <a:p>
            <a:pPr marL="0" indent="0">
              <a:buNone/>
            </a:pPr>
            <a:endParaRPr lang="en-US" dirty="0" smtClean="0"/>
          </a:p>
          <a:p>
            <a:endParaRPr lang="en-US" dirty="0"/>
          </a:p>
          <a:p>
            <a:r>
              <a:rPr lang="en-US" dirty="0" smtClean="0"/>
              <a:t>Susan  </a:t>
            </a:r>
            <a:r>
              <a:rPr lang="en-US" dirty="0" smtClean="0">
                <a:hlinkClick r:id="rId2"/>
              </a:rPr>
              <a:t>SylphenSky@Yahoo.com</a:t>
            </a:r>
            <a:endParaRPr lang="en-US" dirty="0" smtClean="0"/>
          </a:p>
          <a:p>
            <a:endParaRPr lang="en-US" dirty="0"/>
          </a:p>
        </p:txBody>
      </p:sp>
      <p:sp>
        <p:nvSpPr>
          <p:cNvPr id="3" name="Footer Placeholder 3"/>
          <p:cNvSpPr>
            <a:spLocks noGrp="1"/>
          </p:cNvSpPr>
          <p:nvPr>
            <p:ph type="ftr" sz="quarter" idx="11"/>
          </p:nvPr>
        </p:nvSpPr>
        <p:spPr>
          <a:xfrm>
            <a:off x="237713" y="6393697"/>
            <a:ext cx="8229600" cy="365125"/>
          </a:xfrm>
        </p:spPr>
        <p:txBody>
          <a:bodyPr/>
          <a:lstStyle/>
          <a:p>
            <a:r>
              <a:rPr lang="en-US" smtClean="0"/>
              <a:t>Shannon Osborne, Chair          Susan Cafoncelli, Web Master           North Jersey 99s             NJ99.org        </a:t>
            </a:r>
            <a:endParaRPr lang="en-US" dirty="0"/>
          </a:p>
        </p:txBody>
      </p:sp>
      <p:pic>
        <p:nvPicPr>
          <p:cNvPr id="6" name="Picture 5" descr="IMG_1540_1024.jpg"/>
          <p:cNvPicPr>
            <a:picLocks noChangeAspect="1"/>
          </p:cNvPicPr>
          <p:nvPr/>
        </p:nvPicPr>
        <p:blipFill rotWithShape="1">
          <a:blip r:embed="rId3">
            <a:extLst>
              <a:ext uri="{28A0092B-C50C-407E-A947-70E740481C1C}">
                <a14:useLocalDpi xmlns:a14="http://schemas.microsoft.com/office/drawing/2010/main" val="0"/>
              </a:ext>
            </a:extLst>
          </a:blip>
          <a:srcRect l="27052" t="14326" r="40727" b="47151"/>
          <a:stretch/>
        </p:blipFill>
        <p:spPr>
          <a:xfrm>
            <a:off x="373337" y="1755957"/>
            <a:ext cx="2432010" cy="2180660"/>
          </a:xfrm>
          <a:prstGeom prst="rect">
            <a:avLst/>
          </a:prstGeom>
        </p:spPr>
      </p:pic>
      <p:pic>
        <p:nvPicPr>
          <p:cNvPr id="8" name="Picture 7" descr="securedownload-2 copy 2.jpg"/>
          <p:cNvPicPr>
            <a:picLocks noChangeAspect="1"/>
          </p:cNvPicPr>
          <p:nvPr/>
        </p:nvPicPr>
        <p:blipFill rotWithShape="1">
          <a:blip r:embed="rId4">
            <a:extLst>
              <a:ext uri="{28A0092B-C50C-407E-A947-70E740481C1C}">
                <a14:useLocalDpi xmlns:a14="http://schemas.microsoft.com/office/drawing/2010/main" val="0"/>
              </a:ext>
            </a:extLst>
          </a:blip>
          <a:srcRect t="3522" r="1309" b="4106"/>
          <a:stretch/>
        </p:blipFill>
        <p:spPr>
          <a:xfrm>
            <a:off x="6451861" y="4409248"/>
            <a:ext cx="2365547" cy="1832960"/>
          </a:xfrm>
          <a:prstGeom prst="rect">
            <a:avLst/>
          </a:prstGeom>
        </p:spPr>
      </p:pic>
    </p:spTree>
    <p:extLst>
      <p:ext uri="{BB962C8B-B14F-4D97-AF65-F5344CB8AC3E}">
        <p14:creationId xmlns:p14="http://schemas.microsoft.com/office/powerpoint/2010/main" val="4813379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Websites</a:t>
            </a:r>
            <a:endParaRPr lang="en-US" dirty="0"/>
          </a:p>
        </p:txBody>
      </p:sp>
      <p:sp>
        <p:nvSpPr>
          <p:cNvPr id="3" name="Content Placeholder 2"/>
          <p:cNvSpPr>
            <a:spLocks noGrp="1"/>
          </p:cNvSpPr>
          <p:nvPr>
            <p:ph idx="1"/>
          </p:nvPr>
        </p:nvSpPr>
        <p:spPr/>
        <p:txBody>
          <a:bodyPr/>
          <a:lstStyle/>
          <a:p>
            <a:r>
              <a:rPr lang="en-US" dirty="0" smtClean="0">
                <a:hlinkClick r:id="rId2"/>
              </a:rPr>
              <a:t>http://www.nj99s.org</a:t>
            </a:r>
          </a:p>
          <a:p>
            <a:r>
              <a:rPr lang="en-US" dirty="0" smtClean="0">
                <a:hlinkClick r:id="rId2"/>
              </a:rPr>
              <a:t>http</a:t>
            </a:r>
            <a:r>
              <a:rPr lang="en-US" dirty="0">
                <a:hlinkClick r:id="rId2"/>
              </a:rPr>
              <a:t>://</a:t>
            </a:r>
            <a:r>
              <a:rPr lang="en-US" dirty="0" smtClean="0">
                <a:hlinkClick r:id="rId2"/>
              </a:rPr>
              <a:t>epa99s.org</a:t>
            </a:r>
            <a:endParaRPr lang="en-US" dirty="0" smtClean="0"/>
          </a:p>
          <a:p>
            <a:r>
              <a:rPr lang="en-US" dirty="0">
                <a:hlinkClick r:id="rId3"/>
              </a:rPr>
              <a:t>http://</a:t>
            </a:r>
            <a:r>
              <a:rPr lang="en-US" dirty="0" smtClean="0">
                <a:hlinkClick r:id="rId3"/>
              </a:rPr>
              <a:t>www.alabama99s.org</a:t>
            </a:r>
            <a:endParaRPr lang="en-US" dirty="0" smtClean="0"/>
          </a:p>
          <a:p>
            <a:r>
              <a:rPr lang="en-US" dirty="0">
                <a:hlinkClick r:id="rId4"/>
              </a:rPr>
              <a:t>http://www.womenpilotsnewengland.org/contact-</a:t>
            </a:r>
            <a:r>
              <a:rPr lang="en-US" dirty="0" smtClean="0">
                <a:hlinkClick r:id="rId4"/>
              </a:rPr>
              <a:t>us.html</a:t>
            </a:r>
            <a:endParaRPr lang="en-US" dirty="0" smtClean="0"/>
          </a:p>
          <a:p>
            <a:r>
              <a:rPr lang="en-US" dirty="0">
                <a:hlinkClick r:id="rId5"/>
              </a:rPr>
              <a:t>http://womenpilotsene.org/new_eng_aviation%</a:t>
            </a:r>
            <a:r>
              <a:rPr lang="en-US" dirty="0" smtClean="0">
                <a:hlinkClick r:id="rId5"/>
              </a:rPr>
              <a:t>20sites.htm</a:t>
            </a:r>
            <a:endParaRPr lang="en-US" dirty="0" smtClean="0"/>
          </a:p>
          <a:p>
            <a:r>
              <a:rPr lang="en-US" dirty="0"/>
              <a:t>http://sciotovalley99s.org</a:t>
            </a:r>
          </a:p>
        </p:txBody>
      </p:sp>
      <p:sp>
        <p:nvSpPr>
          <p:cNvPr id="5" name="Footer Placeholder 3"/>
          <p:cNvSpPr>
            <a:spLocks noGrp="1"/>
          </p:cNvSpPr>
          <p:nvPr>
            <p:ph type="ftr" sz="quarter" idx="11"/>
          </p:nvPr>
        </p:nvSpPr>
        <p:spPr>
          <a:xfrm>
            <a:off x="457200" y="6356350"/>
            <a:ext cx="7519917"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38701749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136"/>
            <a:ext cx="8458200" cy="1143000"/>
          </a:xfrm>
        </p:spPr>
        <p:txBody>
          <a:bodyPr>
            <a:normAutofit/>
          </a:bodyPr>
          <a:lstStyle/>
          <a:p>
            <a:r>
              <a:rPr lang="en-US" sz="3600" dirty="0" smtClean="0"/>
              <a:t>Your Presenters – from the North Jersey 99s</a:t>
            </a:r>
            <a:endParaRPr lang="en-US" sz="3600" dirty="0"/>
          </a:p>
        </p:txBody>
      </p:sp>
      <p:sp>
        <p:nvSpPr>
          <p:cNvPr id="4" name="Content Placeholder 2"/>
          <p:cNvSpPr txBox="1">
            <a:spLocks/>
          </p:cNvSpPr>
          <p:nvPr/>
        </p:nvSpPr>
        <p:spPr>
          <a:xfrm>
            <a:off x="3276600" y="1981200"/>
            <a:ext cx="5715000" cy="2819400"/>
          </a:xfrm>
          <a:prstGeom prst="rect">
            <a:avLst/>
          </a:prstGeom>
        </p:spPr>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600" dirty="0" smtClean="0">
                <a:latin typeface="Arial Rounded MT Bold" pitchFamily="34" charset="0"/>
              </a:rPr>
              <a:t>Shannon Osborne, Chapter Chair</a:t>
            </a:r>
          </a:p>
          <a:p>
            <a:r>
              <a:rPr lang="en-US" sz="1600" dirty="0" smtClean="0">
                <a:latin typeface="Arial Rounded MT Bold" pitchFamily="34" charset="0"/>
              </a:rPr>
              <a:t>NY NJ Section Director</a:t>
            </a:r>
          </a:p>
          <a:p>
            <a:r>
              <a:rPr lang="en-US" sz="1600" dirty="0" smtClean="0">
                <a:latin typeface="Arial Rounded MT Bold" pitchFamily="34" charset="0"/>
              </a:rPr>
              <a:t>Member since 2004</a:t>
            </a:r>
          </a:p>
          <a:p>
            <a:r>
              <a:rPr lang="en-US" sz="1600" dirty="0" smtClean="0">
                <a:latin typeface="Arial Rounded MT Bold" pitchFamily="34" charset="0"/>
              </a:rPr>
              <a:t>Flies a C-182</a:t>
            </a:r>
          </a:p>
          <a:p>
            <a:pPr marL="0" indent="0">
              <a:buNone/>
            </a:pPr>
            <a:endParaRPr lang="en-US" sz="1600" dirty="0" smtClean="0">
              <a:latin typeface="Arial Rounded MT Bold" pitchFamily="34" charset="0"/>
            </a:endParaRPr>
          </a:p>
          <a:p>
            <a:endParaRPr lang="en-US" sz="1800" dirty="0" smtClean="0">
              <a:latin typeface="Arial Rounded MT Bold" pitchFamily="34" charset="0"/>
            </a:endParaRPr>
          </a:p>
          <a:p>
            <a:endParaRPr lang="en-US" sz="1600" dirty="0">
              <a:latin typeface="Arial Rounded MT Bold" pitchFamily="34" charset="0"/>
            </a:endParaRPr>
          </a:p>
          <a:p>
            <a:endParaRPr lang="en-US" sz="1600" dirty="0" smtClean="0">
              <a:latin typeface="Arial Rounded MT Bold" pitchFamily="34" charset="0"/>
            </a:endParaRPr>
          </a:p>
          <a:p>
            <a:endParaRPr lang="en-US" sz="1600" dirty="0" smtClean="0">
              <a:latin typeface="Arial Rounded MT Bold" pitchFamily="34" charset="0"/>
            </a:endParaRPr>
          </a:p>
          <a:p>
            <a:r>
              <a:rPr lang="en-US" sz="1600" dirty="0" smtClean="0">
                <a:latin typeface="Arial Rounded MT Bold" pitchFamily="34" charset="0"/>
              </a:rPr>
              <a:t>Susan Cafoncelli, North Jersey Chapter</a:t>
            </a:r>
          </a:p>
          <a:p>
            <a:r>
              <a:rPr lang="en-US" sz="1600" dirty="0" smtClean="0">
                <a:latin typeface="Arial Rounded MT Bold" pitchFamily="34" charset="0"/>
              </a:rPr>
              <a:t>Member since  2010 </a:t>
            </a:r>
          </a:p>
          <a:p>
            <a:r>
              <a:rPr lang="en-US" sz="1600" dirty="0" smtClean="0">
                <a:latin typeface="Arial Rounded MT Bold" pitchFamily="34" charset="0"/>
              </a:rPr>
              <a:t>‘92 Grumman Tiger</a:t>
            </a:r>
            <a:endParaRPr lang="en-US" sz="1600" dirty="0">
              <a:latin typeface="Arial Rounded MT Bold"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876800"/>
            <a:ext cx="1752600" cy="1655431"/>
          </a:xfrm>
          <a:prstGeom prst="rect">
            <a:avLst/>
          </a:prstGeom>
        </p:spPr>
      </p:pic>
      <p:pic>
        <p:nvPicPr>
          <p:cNvPr id="6" name="Picture 5" descr="poker ru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85679"/>
            <a:ext cx="2088681" cy="1810829"/>
          </a:xfrm>
          <a:prstGeom prst="rect">
            <a:avLst/>
          </a:prstGeom>
        </p:spPr>
      </p:pic>
      <p:pic>
        <p:nvPicPr>
          <p:cNvPr id="3" name="Picture 2" descr="PICT0003.jpg"/>
          <p:cNvPicPr>
            <a:picLocks noChangeAspect="1"/>
          </p:cNvPicPr>
          <p:nvPr/>
        </p:nvPicPr>
        <p:blipFill rotWithShape="1">
          <a:blip r:embed="rId5">
            <a:extLst>
              <a:ext uri="{28A0092B-C50C-407E-A947-70E740481C1C}">
                <a14:useLocalDpi xmlns:a14="http://schemas.microsoft.com/office/drawing/2010/main" val="0"/>
              </a:ext>
            </a:extLst>
          </a:blip>
          <a:srcRect t="8804" r="16498"/>
          <a:stretch/>
        </p:blipFill>
        <p:spPr>
          <a:xfrm>
            <a:off x="457200" y="1776892"/>
            <a:ext cx="2088681" cy="1710851"/>
          </a:xfrm>
          <a:prstGeom prst="rect">
            <a:avLst/>
          </a:prstGeom>
        </p:spPr>
      </p:pic>
      <p:sp>
        <p:nvSpPr>
          <p:cNvPr id="5" name="Footer Placeholder 4"/>
          <p:cNvSpPr>
            <a:spLocks noGrp="1"/>
          </p:cNvSpPr>
          <p:nvPr>
            <p:ph type="ftr" sz="quarter" idx="11"/>
          </p:nvPr>
        </p:nvSpPr>
        <p:spPr/>
        <p:txBody>
          <a:bodyPr/>
          <a:lstStyle/>
          <a:p>
            <a:r>
              <a:rPr lang="en-US" smtClean="0"/>
              <a:t>Shannon Osborne, Chair          Susan Cafoncelli, Web Master           North Jersey 99s             NJ99.org        </a:t>
            </a:r>
            <a:endParaRPr lang="en-US"/>
          </a:p>
        </p:txBody>
      </p:sp>
    </p:spTree>
    <p:extLst>
      <p:ext uri="{BB962C8B-B14F-4D97-AF65-F5344CB8AC3E}">
        <p14:creationId xmlns:p14="http://schemas.microsoft.com/office/powerpoint/2010/main" val="3475337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83"/>
            <a:ext cx="8229600" cy="231464"/>
          </a:xfrm>
        </p:spPr>
        <p:txBody>
          <a:bodyPr>
            <a:normAutofit fontScale="90000"/>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4900" dirty="0" smtClean="0"/>
              <a:t>Weaving Your Web</a:t>
            </a:r>
            <a:br>
              <a:rPr lang="en-US" sz="4900" dirty="0" smtClean="0"/>
            </a:br>
            <a:r>
              <a:rPr lang="en-US" sz="4900" dirty="0" smtClean="0"/>
              <a:t/>
            </a:r>
            <a:br>
              <a:rPr lang="en-US" sz="4900" dirty="0" smtClean="0"/>
            </a:br>
            <a:r>
              <a:rPr lang="en-US" sz="3600" dirty="0"/>
              <a:t/>
            </a:r>
            <a:br>
              <a:rPr lang="en-US" sz="3600" dirty="0"/>
            </a:br>
            <a:r>
              <a:rPr lang="en-US" sz="3600" dirty="0"/>
              <a:t/>
            </a:r>
            <a:br>
              <a:rPr lang="en-US" sz="3600" dirty="0"/>
            </a:br>
            <a:r>
              <a:rPr lang="en-US" sz="3100" dirty="0" smtClean="0"/>
              <a:t>How to Build a Website to Support Chapter Growth</a:t>
            </a:r>
            <a:endParaRPr lang="en-US" sz="3100" dirty="0"/>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b="1" dirty="0">
              <a:solidFill>
                <a:srgbClr val="3366FF"/>
              </a:solidFill>
            </a:endParaRPr>
          </a:p>
        </p:txBody>
      </p:sp>
      <p:cxnSp>
        <p:nvCxnSpPr>
          <p:cNvPr id="6" name="Straight Connector 5"/>
          <p:cNvCxnSpPr/>
          <p:nvPr/>
        </p:nvCxnSpPr>
        <p:spPr>
          <a:xfrm>
            <a:off x="1042290" y="3717939"/>
            <a:ext cx="6637112" cy="0"/>
          </a:xfrm>
          <a:prstGeom prst="line">
            <a:avLst/>
          </a:prstGeom>
          <a:ln w="38100" cmpd="sng">
            <a:solidFill>
              <a:srgbClr val="3366FF"/>
            </a:solidFill>
          </a:ln>
          <a:effectLst>
            <a:outerShdw blurRad="76200" dir="18900000" sy="23000" kx="-1200000" algn="b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pic>
        <p:nvPicPr>
          <p:cNvPr id="7" name="Picture 6" descr="6020ab_84cd659bfae44e6596a75a873f7b0e03.jpg_srz_p_230_217_75_22_0.50_1.20_0.00_jpg_srz.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56" y="1678155"/>
            <a:ext cx="1552068" cy="1464342"/>
          </a:xfrm>
          <a:prstGeom prst="rect">
            <a:avLst/>
          </a:prstGeom>
        </p:spPr>
      </p:pic>
    </p:spTree>
    <p:extLst>
      <p:ext uri="{BB962C8B-B14F-4D97-AF65-F5344CB8AC3E}">
        <p14:creationId xmlns:p14="http://schemas.microsoft.com/office/powerpoint/2010/main" val="5037414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414"/>
            <a:ext cx="8229600" cy="1143000"/>
          </a:xfrm>
        </p:spPr>
        <p:txBody>
          <a:bodyPr>
            <a:normAutofit/>
          </a:bodyPr>
          <a:lstStyle/>
          <a:p>
            <a:r>
              <a:rPr lang="en-US" sz="3600" dirty="0" smtClean="0"/>
              <a:t>Getting Started</a:t>
            </a:r>
            <a:endParaRPr lang="en-US" sz="3600" dirty="0"/>
          </a:p>
        </p:txBody>
      </p:sp>
      <p:sp>
        <p:nvSpPr>
          <p:cNvPr id="3" name="Content Placeholder 2"/>
          <p:cNvSpPr>
            <a:spLocks noGrp="1"/>
          </p:cNvSpPr>
          <p:nvPr>
            <p:ph idx="1"/>
          </p:nvPr>
        </p:nvSpPr>
        <p:spPr>
          <a:xfrm>
            <a:off x="1399736" y="2903179"/>
            <a:ext cx="6754735" cy="4013766"/>
          </a:xfrm>
        </p:spPr>
        <p:txBody>
          <a:bodyPr/>
          <a:lstStyle/>
          <a:p>
            <a:pPr>
              <a:lnSpc>
                <a:spcPct val="130000"/>
              </a:lnSpc>
            </a:pPr>
            <a:r>
              <a:rPr lang="en-US" dirty="0" smtClean="0"/>
              <a:t>Who are you?</a:t>
            </a:r>
          </a:p>
          <a:p>
            <a:pPr>
              <a:lnSpc>
                <a:spcPct val="130000"/>
              </a:lnSpc>
            </a:pPr>
            <a:r>
              <a:rPr lang="en-US" dirty="0" smtClean="0"/>
              <a:t>What is your purpose?</a:t>
            </a:r>
          </a:p>
          <a:p>
            <a:pPr>
              <a:lnSpc>
                <a:spcPct val="130000"/>
              </a:lnSpc>
            </a:pPr>
            <a:r>
              <a:rPr lang="en-US" dirty="0" smtClean="0"/>
              <a:t>Define your presence</a:t>
            </a:r>
          </a:p>
          <a:p>
            <a:pPr>
              <a:lnSpc>
                <a:spcPct val="130000"/>
              </a:lnSpc>
            </a:pPr>
            <a:r>
              <a:rPr lang="en-US" dirty="0" smtClean="0"/>
              <a:t>Build your Site</a:t>
            </a:r>
            <a:endParaRPr lang="en-US" dirty="0"/>
          </a:p>
        </p:txBody>
      </p:sp>
      <p:sp>
        <p:nvSpPr>
          <p:cNvPr id="4" name="Footer Placeholder 3"/>
          <p:cNvSpPr>
            <a:spLocks noGrp="1"/>
          </p:cNvSpPr>
          <p:nvPr>
            <p:ph type="ftr" sz="quarter" idx="11"/>
          </p:nvPr>
        </p:nvSpPr>
        <p:spPr/>
        <p:txBody>
          <a:bodyPr/>
          <a:lstStyle/>
          <a:p>
            <a:r>
              <a:rPr lang="en-US" smtClean="0"/>
              <a:t>Shannon Osborne, Chair          Susan Cafoncelli, Web Master           North Jersey 99s             NJ99.org        </a:t>
            </a:r>
            <a:endParaRPr lang="en-US" dirty="0"/>
          </a:p>
        </p:txBody>
      </p:sp>
      <p:cxnSp>
        <p:nvCxnSpPr>
          <p:cNvPr id="6" name="Straight Connector 5"/>
          <p:cNvCxnSpPr/>
          <p:nvPr/>
        </p:nvCxnSpPr>
        <p:spPr>
          <a:xfrm>
            <a:off x="1245956" y="2435902"/>
            <a:ext cx="6637112"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70866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are you?</a:t>
            </a:r>
            <a:endParaRPr lang="en-US" dirty="0"/>
          </a:p>
        </p:txBody>
      </p:sp>
      <p:sp>
        <p:nvSpPr>
          <p:cNvPr id="3" name="Content Placeholder 2"/>
          <p:cNvSpPr>
            <a:spLocks noGrp="1"/>
          </p:cNvSpPr>
          <p:nvPr>
            <p:ph idx="1"/>
          </p:nvPr>
        </p:nvSpPr>
        <p:spPr>
          <a:xfrm>
            <a:off x="457200" y="1965278"/>
            <a:ext cx="8229600" cy="4160885"/>
          </a:xfrm>
        </p:spPr>
        <p:txBody>
          <a:bodyPr>
            <a:normAutofit lnSpcReduction="10000"/>
          </a:bodyPr>
          <a:lstStyle/>
          <a:p>
            <a:r>
              <a:rPr lang="en-US" dirty="0" smtClean="0"/>
              <a:t>Your domain is your internet address </a:t>
            </a:r>
          </a:p>
          <a:p>
            <a:r>
              <a:rPr lang="en-US" dirty="0" smtClean="0"/>
              <a:t>You can pay for the domain and choose your address or obtain an address that is free but with some limitations such as including the free host’s name in your web address</a:t>
            </a:r>
          </a:p>
          <a:p>
            <a:r>
              <a:rPr lang="en-US" dirty="0" smtClean="0"/>
              <a:t>Registering a domain $10-$15/year</a:t>
            </a:r>
          </a:p>
          <a:p>
            <a:r>
              <a:rPr lang="en-US" dirty="0" smtClean="0"/>
              <a:t>Packages may include the domain name</a:t>
            </a:r>
          </a:p>
          <a:p>
            <a:r>
              <a:rPr lang="en-US" dirty="0" smtClean="0"/>
              <a:t>Importing domain $50-$150 annually</a:t>
            </a:r>
          </a:p>
          <a:p>
            <a:endParaRPr lang="en-US" dirty="0"/>
          </a:p>
        </p:txBody>
      </p:sp>
      <p:sp>
        <p:nvSpPr>
          <p:cNvPr id="5" name="TextBox 4"/>
          <p:cNvSpPr txBox="1"/>
          <p:nvPr/>
        </p:nvSpPr>
        <p:spPr>
          <a:xfrm>
            <a:off x="2265528" y="1241946"/>
            <a:ext cx="4585648" cy="646331"/>
          </a:xfrm>
          <a:prstGeom prst="rect">
            <a:avLst/>
          </a:prstGeom>
          <a:noFill/>
        </p:spPr>
        <p:txBody>
          <a:bodyPr wrap="square" rtlCol="0">
            <a:spAutoFit/>
          </a:bodyPr>
          <a:lstStyle/>
          <a:p>
            <a:pPr algn="ctr"/>
            <a:r>
              <a:rPr lang="en-US" sz="3600" b="1" dirty="0" smtClean="0">
                <a:solidFill>
                  <a:srgbClr val="180DF3"/>
                </a:solidFill>
                <a:latin typeface="+mj-lt"/>
                <a:cs typeface="Aharoni" panose="02010803020104030203" pitchFamily="2" charset="-79"/>
              </a:rPr>
              <a:t>www.NJ99.org</a:t>
            </a:r>
            <a:endParaRPr lang="en-US" sz="3600" b="1" dirty="0">
              <a:solidFill>
                <a:srgbClr val="180DF3"/>
              </a:solidFill>
              <a:latin typeface="+mj-lt"/>
              <a:cs typeface="Aharoni" panose="02010803020104030203" pitchFamily="2" charset="-79"/>
            </a:endParaRPr>
          </a:p>
        </p:txBody>
      </p:sp>
      <p:sp>
        <p:nvSpPr>
          <p:cNvPr id="6" name="Footer Placeholder 3"/>
          <p:cNvSpPr>
            <a:spLocks noGrp="1"/>
          </p:cNvSpPr>
          <p:nvPr>
            <p:ph type="ftr" sz="quarter" idx="11"/>
          </p:nvPr>
        </p:nvSpPr>
        <p:spPr>
          <a:xfrm>
            <a:off x="457200" y="6356350"/>
            <a:ext cx="8229600"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12265379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domains</a:t>
            </a:r>
            <a:endParaRPr lang="en-US" dirty="0"/>
          </a:p>
        </p:txBody>
      </p:sp>
      <p:sp>
        <p:nvSpPr>
          <p:cNvPr id="3" name="Text Placeholder 2"/>
          <p:cNvSpPr>
            <a:spLocks noGrp="1"/>
          </p:cNvSpPr>
          <p:nvPr>
            <p:ph type="body" idx="1"/>
          </p:nvPr>
        </p:nvSpPr>
        <p:spPr/>
        <p:txBody>
          <a:bodyPr/>
          <a:lstStyle/>
          <a:p>
            <a:r>
              <a:rPr lang="en-US" dirty="0" smtClean="0"/>
              <a:t>Pros</a:t>
            </a:r>
            <a:endParaRPr lang="en-US" dirty="0"/>
          </a:p>
        </p:txBody>
      </p:sp>
      <p:sp>
        <p:nvSpPr>
          <p:cNvPr id="4" name="Content Placeholder 3"/>
          <p:cNvSpPr>
            <a:spLocks noGrp="1"/>
          </p:cNvSpPr>
          <p:nvPr>
            <p:ph sz="half" idx="2"/>
          </p:nvPr>
        </p:nvSpPr>
        <p:spPr/>
        <p:txBody>
          <a:bodyPr/>
          <a:lstStyle/>
          <a:p>
            <a:r>
              <a:rPr lang="en-US" dirty="0" smtClean="0"/>
              <a:t>Free</a:t>
            </a:r>
          </a:p>
          <a:p>
            <a:r>
              <a:rPr lang="en-US" dirty="0" smtClean="0"/>
              <a:t>Good for small group that is mostly inactive</a:t>
            </a:r>
          </a:p>
          <a:p>
            <a:r>
              <a:rPr lang="en-US" dirty="0" smtClean="0"/>
              <a:t>Often have easy to set up web site tools in a package </a:t>
            </a:r>
          </a:p>
          <a:p>
            <a:endParaRPr lang="en-US" dirty="0"/>
          </a:p>
        </p:txBody>
      </p:sp>
      <p:sp>
        <p:nvSpPr>
          <p:cNvPr id="5" name="Text Placeholder 4"/>
          <p:cNvSpPr>
            <a:spLocks noGrp="1"/>
          </p:cNvSpPr>
          <p:nvPr>
            <p:ph type="body" sz="quarter" idx="3"/>
          </p:nvPr>
        </p:nvSpPr>
        <p:spPr/>
        <p:txBody>
          <a:bodyPr/>
          <a:lstStyle/>
          <a:p>
            <a:r>
              <a:rPr lang="en-US" dirty="0" smtClean="0"/>
              <a:t>Cons</a:t>
            </a:r>
            <a:endParaRPr lang="en-US" dirty="0"/>
          </a:p>
        </p:txBody>
      </p:sp>
      <p:sp>
        <p:nvSpPr>
          <p:cNvPr id="6" name="Content Placeholder 5"/>
          <p:cNvSpPr>
            <a:spLocks noGrp="1"/>
          </p:cNvSpPr>
          <p:nvPr>
            <p:ph sz="quarter" idx="4"/>
          </p:nvPr>
        </p:nvSpPr>
        <p:spPr/>
        <p:txBody>
          <a:bodyPr>
            <a:normAutofit fontScale="92500" lnSpcReduction="20000"/>
          </a:bodyPr>
          <a:lstStyle/>
          <a:p>
            <a:r>
              <a:rPr lang="en-US" dirty="0" smtClean="0"/>
              <a:t>Domain is temporary</a:t>
            </a:r>
          </a:p>
          <a:p>
            <a:r>
              <a:rPr lang="en-US" dirty="0" smtClean="0"/>
              <a:t>Names are limited</a:t>
            </a:r>
          </a:p>
          <a:p>
            <a:r>
              <a:rPr lang="en-US" dirty="0" smtClean="0"/>
              <a:t>Names are complicated</a:t>
            </a:r>
          </a:p>
          <a:p>
            <a:r>
              <a:rPr lang="en-US" dirty="0" smtClean="0"/>
              <a:t>Awkward to look at &amp; copy</a:t>
            </a:r>
          </a:p>
          <a:p>
            <a:r>
              <a:rPr lang="en-US" dirty="0" smtClean="0"/>
              <a:t>(business card or stationery)</a:t>
            </a:r>
          </a:p>
          <a:p>
            <a:r>
              <a:rPr lang="en-US" dirty="0" smtClean="0"/>
              <a:t>Businesses change</a:t>
            </a:r>
          </a:p>
          <a:p>
            <a:r>
              <a:rPr lang="en-US" dirty="0" smtClean="0"/>
              <a:t>You can’t take the name with you if your host goes out of business or starts charging</a:t>
            </a:r>
          </a:p>
          <a:p>
            <a:r>
              <a:rPr lang="en-US" dirty="0" smtClean="0"/>
              <a:t>Would need to totally rebuild on a new site</a:t>
            </a:r>
          </a:p>
          <a:p>
            <a:r>
              <a:rPr lang="en-US" dirty="0" smtClean="0"/>
              <a:t>Dead links from linking orgs</a:t>
            </a:r>
          </a:p>
          <a:p>
            <a:endParaRPr lang="en-US" dirty="0"/>
          </a:p>
        </p:txBody>
      </p:sp>
      <p:sp>
        <p:nvSpPr>
          <p:cNvPr id="8" name="Footer Placeholder 3"/>
          <p:cNvSpPr>
            <a:spLocks noGrp="1"/>
          </p:cNvSpPr>
          <p:nvPr>
            <p:ph type="ftr" sz="quarter" idx="11"/>
          </p:nvPr>
        </p:nvSpPr>
        <p:spPr>
          <a:xfrm>
            <a:off x="736979" y="6356350"/>
            <a:ext cx="7519917" cy="365125"/>
          </a:xfrm>
        </p:spPr>
        <p:txBody>
          <a:bodyPr/>
          <a:lstStyle/>
          <a:p>
            <a:r>
              <a:rPr lang="en-US" smtClean="0"/>
              <a:t>Shannon Osborne, Chair          Susan Cafoncelli, Web Master           North Jersey 99s             NJ99.org        </a:t>
            </a:r>
            <a:endParaRPr lang="en-US" dirty="0"/>
          </a:p>
        </p:txBody>
      </p:sp>
    </p:spTree>
    <p:extLst>
      <p:ext uri="{BB962C8B-B14F-4D97-AF65-F5344CB8AC3E}">
        <p14:creationId xmlns:p14="http://schemas.microsoft.com/office/powerpoint/2010/main" val="36010159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5988</TotalTime>
  <Words>2209</Words>
  <Application>Microsoft Macintosh PowerPoint</Application>
  <PresentationFormat>On-screen Show (4:3)</PresentationFormat>
  <Paragraphs>366</Paragraphs>
  <Slides>47</Slides>
  <Notes>12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Your Host – Jan McKenzie</vt:lpstr>
      <vt:lpstr>PowerPoint Presentation</vt:lpstr>
      <vt:lpstr>PowerPoint Presentation</vt:lpstr>
      <vt:lpstr>PowerPoint Presentation</vt:lpstr>
      <vt:lpstr>Your Presenters – from the North Jersey 99s</vt:lpstr>
      <vt:lpstr>      Weaving Your Web    How to Build a Website to Support Chapter Growth</vt:lpstr>
      <vt:lpstr>Getting Started</vt:lpstr>
      <vt:lpstr>Who are you?</vt:lpstr>
      <vt:lpstr>Free domains</vt:lpstr>
      <vt:lpstr>What do these names reveal about the organizations? </vt:lpstr>
      <vt:lpstr>Paid Domain</vt:lpstr>
      <vt:lpstr>What’s in a name?</vt:lpstr>
      <vt:lpstr>What is your purpose?</vt:lpstr>
      <vt:lpstr>If you want an active archive of chapter activities consider</vt:lpstr>
      <vt:lpstr>Facebook provides plenty of opportunities to interact with members</vt:lpstr>
      <vt:lpstr>PowerPoint Presentation</vt:lpstr>
      <vt:lpstr>PowerPoint Presentation</vt:lpstr>
      <vt:lpstr>PowerPoint Presentation</vt:lpstr>
      <vt:lpstr>PowerPoint Presentation</vt:lpstr>
      <vt:lpstr>PowerPoint Presentation</vt:lpstr>
      <vt:lpstr>PowerPoint Presentation</vt:lpstr>
      <vt:lpstr> Everbrite</vt:lpstr>
      <vt:lpstr>You still want a web site Who will host your website?</vt:lpstr>
      <vt:lpstr>Tips for a Great Website</vt:lpstr>
      <vt:lpstr>Tips for Using Photos</vt:lpstr>
      <vt:lpstr>Keep it Short, Sweet, and Simple</vt:lpstr>
      <vt:lpstr>Outline your pages</vt:lpstr>
      <vt:lpstr>Outline your pages</vt:lpstr>
      <vt:lpstr>Organize Your Elements</vt:lpstr>
      <vt:lpstr>Plan Your Site</vt:lpstr>
      <vt:lpstr>Design Your Site</vt:lpstr>
      <vt:lpstr>PowerPoint Presentation</vt:lpstr>
      <vt:lpstr>Shop for templates</vt:lpstr>
      <vt:lpstr>PowerPoint Presentation</vt:lpstr>
      <vt:lpstr>Set up Header and Footer</vt:lpstr>
      <vt:lpstr>Pick Your Font  </vt:lpstr>
      <vt:lpstr>PowerPoint Presentation</vt:lpstr>
      <vt:lpstr>PowerPoint Presentation</vt:lpstr>
      <vt:lpstr>PowerPoint Presentation</vt:lpstr>
      <vt:lpstr>PowerPoint Presentation</vt:lpstr>
      <vt:lpstr>PowerPoint Presentation</vt:lpstr>
      <vt:lpstr>PowerPoint Presentation</vt:lpstr>
      <vt:lpstr>Consider a Leading Page</vt:lpstr>
      <vt:lpstr>Leading Page</vt:lpstr>
      <vt:lpstr>For Best Results</vt:lpstr>
      <vt:lpstr>Need some help?</vt:lpstr>
      <vt:lpstr>Websites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  Cafoncelli</cp:lastModifiedBy>
  <cp:revision>153</cp:revision>
  <cp:lastPrinted>2015-10-15T00:19:00Z</cp:lastPrinted>
  <dcterms:created xsi:type="dcterms:W3CDTF">2015-09-24T16:24:18Z</dcterms:created>
  <dcterms:modified xsi:type="dcterms:W3CDTF">2015-11-03T02:56:32Z</dcterms:modified>
</cp:coreProperties>
</file>